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Mono Medium"/>
      <p:regular r:id="rId44"/>
      <p:bold r:id="rId45"/>
      <p:italic r:id="rId46"/>
      <p:boldItalic r:id="rId47"/>
    </p:embeddedFont>
    <p:embeddedFont>
      <p:font typeface="Montserrat"/>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MonoMedium-regular.fntdata"/><Relationship Id="rId43" Type="http://schemas.openxmlformats.org/officeDocument/2006/relationships/slide" Target="slides/slide38.xml"/><Relationship Id="rId46" Type="http://schemas.openxmlformats.org/officeDocument/2006/relationships/font" Target="fonts/RobotoMonoMedium-italic.fntdata"/><Relationship Id="rId45" Type="http://schemas.openxmlformats.org/officeDocument/2006/relationships/font" Target="fonts/RobotoMon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RobotoMonoMedium-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6.xml"/><Relationship Id="rId55" Type="http://schemas.openxmlformats.org/officeDocument/2006/relationships/font" Target="fonts/Lato-boldItalic.fntdata"/><Relationship Id="rId10" Type="http://schemas.openxmlformats.org/officeDocument/2006/relationships/slide" Target="slides/slide5.xml"/><Relationship Id="rId54"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5e499bf9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5e499bf9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5f301171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5f301171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51175551f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51175551f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solidFill>
                  <a:schemeClr val="dk1"/>
                </a:solidFill>
              </a:rPr>
              <a:t>K-means clustering and principal component analysis was used to help</a:t>
            </a:r>
            <a:r>
              <a:rPr lang="en" sz="1000">
                <a:solidFill>
                  <a:schemeClr val="dk1"/>
                </a:solidFill>
              </a:rPr>
              <a:t> categorize the data from the traffic dataset,</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With 139 distinct traffic sensor, we calculated an average speed by the hour per link point so a total of 24 features were feed into </a:t>
            </a:r>
            <a:r>
              <a:rPr lang="en" sz="1000">
                <a:solidFill>
                  <a:schemeClr val="dk1"/>
                </a:solidFill>
              </a:rPr>
              <a:t>k means</a:t>
            </a:r>
            <a:r>
              <a:rPr lang="en" sz="1000">
                <a:solidFill>
                  <a:schemeClr val="dk1"/>
                </a:solidFill>
              </a:rPr>
              <a:t> and PCA</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With Spark MLLib, we used clustering evaluation from 2 to 10 cluster to best determine # of clusters to target within k-means.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After the evaluation, the results provide 3 clusters as the optimal # of clusters and perform PCA on standardized features.</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Cluster 1 - 14 </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Cluster 0 - 75</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Cluster 2 - 47</a:t>
            </a:r>
            <a:endParaRPr sz="1000">
              <a:solidFill>
                <a:schemeClr val="dk1"/>
              </a:solidFill>
            </a:endParaRPr>
          </a:p>
          <a:p>
            <a:pPr indent="0" lvl="0" marL="0" rtl="0" algn="l">
              <a:lnSpc>
                <a:spcPct val="115000"/>
              </a:lnSpc>
              <a:spcBef>
                <a:spcPts val="1200"/>
              </a:spcBef>
              <a:spcAft>
                <a:spcPts val="0"/>
              </a:spcAft>
              <a:buNone/>
            </a:pPr>
            <a:r>
              <a:rPr lang="en" sz="1000">
                <a:solidFill>
                  <a:schemeClr val="dk1"/>
                </a:solidFill>
              </a:rPr>
              <a:t>On the next slide, we will take a look at cluster 1 as the smallest cluster and determined as the slowest cluster on a map and box and whisker chart.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311150" lvl="0" marL="457200" rtl="0" algn="l">
              <a:lnSpc>
                <a:spcPct val="115000"/>
              </a:lnSpc>
              <a:spcBef>
                <a:spcPts val="1200"/>
              </a:spcBef>
              <a:spcAft>
                <a:spcPts val="0"/>
              </a:spcAft>
              <a:buClr>
                <a:schemeClr val="lt1"/>
              </a:buClr>
              <a:buSzPts val="1300"/>
              <a:buFont typeface="Lato"/>
              <a:buChar char="●"/>
            </a:pPr>
            <a:r>
              <a:t/>
            </a:r>
            <a:endParaRPr sz="1300">
              <a:solidFill>
                <a:schemeClr val="lt1"/>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b48fd37d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b48fd37d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on the left is a map of the link points and their paths.  From this visualization, one could annotate that cluster 1 are close to crossing a bridge or driving through Manhattan borough.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correlating the link ids back to the original features, the visualization on the right indicates that these 14 link points had consistently lower average than the other link points.  </a:t>
            </a:r>
            <a:endParaRPr/>
          </a:p>
          <a:p>
            <a:pPr indent="0" lvl="0" marL="0" rtl="0" algn="l">
              <a:spcBef>
                <a:spcPts val="0"/>
              </a:spcBef>
              <a:spcAft>
                <a:spcPts val="0"/>
              </a:spcAft>
              <a:buClr>
                <a:schemeClr val="dk1"/>
              </a:buClr>
              <a:buSzPts val="1100"/>
              <a:buFont typeface="Arial"/>
              <a:buNone/>
            </a:pPr>
            <a:r>
              <a:rPr lang="en">
                <a:solidFill>
                  <a:schemeClr val="dk1"/>
                </a:solidFill>
              </a:rPr>
              <a:t>4329473 - 324 - Bridge above Hoboken - yellow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4329499 - 349 - Lower left hand corner of map - pink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4329508 - 329 - above Left of New York - light blue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4456494 - 445 - Lower Manhattan - red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4616210 - 351 - Lower left hand corner of map - tan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4616216 - 382 - Lower left hand corner of map, below 400 - light pink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4616282 - 369 - lower left hand corner of map, below bayonne - light orange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4616323 - 106 - top of line in manhattan - green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4616324 - 3 - bridge above ny - orange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4616325 - 2 - left of ny - 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4616337 - 1 - left above ny - dark blue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4616338 - 4 - n above lincoln bridge - light orange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4616340 - 150 - south east brooklyn bridge - purple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4620315 - 186 - north bridge - purple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628417fc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628417fc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628417fc7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628417fc7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5f30117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5f30117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51175551f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51175551f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Sagar worked with Time Series Analysis</a:t>
            </a:r>
            <a:endParaRPr/>
          </a:p>
          <a:p>
            <a:pPr indent="0" lvl="0" marL="0" rtl="0" algn="l">
              <a:spcBef>
                <a:spcPts val="0"/>
              </a:spcBef>
              <a:spcAft>
                <a:spcPts val="0"/>
              </a:spcAft>
              <a:buNone/>
            </a:pPr>
            <a:r>
              <a:rPr lang="en"/>
              <a:t>How the predictions were made</a:t>
            </a:r>
            <a:endParaRPr/>
          </a:p>
          <a:p>
            <a:pPr indent="0" lvl="0" marL="0" rtl="0" algn="l">
              <a:spcBef>
                <a:spcPts val="0"/>
              </a:spcBef>
              <a:spcAft>
                <a:spcPts val="0"/>
              </a:spcAft>
              <a:buNone/>
            </a:pPr>
            <a:r>
              <a:rPr lang="en"/>
              <a:t>How when using this model we can predict what the traffic will be like in the future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5f301171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5f301171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5f301171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5f301171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5f301171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5f30117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 want to follow the template of the proposal and final deliverable/paper</a:t>
            </a:r>
            <a:endParaRPr/>
          </a:p>
          <a:p>
            <a:pPr indent="0" lvl="0" marL="0" rtl="0" algn="l">
              <a:spcBef>
                <a:spcPts val="0"/>
              </a:spcBef>
              <a:spcAft>
                <a:spcPts val="0"/>
              </a:spcAft>
              <a:buNone/>
            </a:pPr>
            <a:r>
              <a:rPr lang="en"/>
              <a:t>Talk about (in </a:t>
            </a:r>
            <a:r>
              <a:rPr lang="en"/>
              <a:t>addition</a:t>
            </a:r>
            <a:r>
              <a:rPr lang="en"/>
              <a:t> to what’s on the project </a:t>
            </a:r>
            <a:r>
              <a:rPr lang="en"/>
              <a:t>guide</a:t>
            </a:r>
            <a:r>
              <a:rPr lang="en"/>
              <a:t>): The problem, what we hope to solve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Introduction: Cross</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Goals: Fon</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Project Timeline: Fon</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Function Requirements: Ewin</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Selected Datasets: Sagar</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The System: Cross</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Experimental Results &amp; Analysis: Fon</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K-Means Clustering: Ewin</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Time Series Pt. 1: Neethu (slides 14-21)</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Time Series Pt. 2: Sagar (slides 22-23)</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Decision Tree (dropped): Neethu</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MARS (optional): Sagar</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Conclusions: Cross</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Lessons Learned: Fon</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Future Considerations: Ewin</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5f301171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5f301171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5f301171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5f301171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5f301171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5f301171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5f30117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5f30117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100K Sample Data</a:t>
            </a:r>
            <a:endParaRPr/>
          </a:p>
          <a:p>
            <a:pPr indent="0" lvl="0" marL="0" rtl="0" algn="l">
              <a:spcBef>
                <a:spcPts val="0"/>
              </a:spcBef>
              <a:spcAft>
                <a:spcPts val="0"/>
              </a:spcAft>
              <a:buNone/>
            </a:pPr>
            <a:r>
              <a:rPr lang="en"/>
              <a:t>	Testing Parameteres</a:t>
            </a:r>
            <a:endParaRPr/>
          </a:p>
          <a:p>
            <a:pPr indent="0" lvl="0" marL="0" rtl="0" algn="l">
              <a:spcBef>
                <a:spcPts val="0"/>
              </a:spcBef>
              <a:spcAft>
                <a:spcPts val="0"/>
              </a:spcAft>
              <a:buNone/>
            </a:pPr>
            <a:r>
              <a:rPr lang="en"/>
              <a:t>	90 Day Cross Validation</a:t>
            </a:r>
            <a:endParaRPr/>
          </a:p>
          <a:p>
            <a:pPr indent="0" lvl="0" marL="0" rtl="0" algn="l">
              <a:spcBef>
                <a:spcPts val="0"/>
              </a:spcBef>
              <a:spcAft>
                <a:spcPts val="0"/>
              </a:spcAft>
              <a:buNone/>
            </a:pPr>
            <a:r>
              <a:rPr lang="en"/>
              <a:t>	Extracting Performance Metrics (RMSE)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the same parameters for full model.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27ad880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27ad880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trend looks fairly linear, except for a small bump for Year-2020, more on it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variations for daily and weekly pattern extracted by the model are shown below.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Y-axis shows the speed in mph for trend graph, and change in speed for daily and weekly graphs.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5f30117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5f30117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projections obtained for the average traffic of entire NYC City.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Future work would working on </a:t>
            </a:r>
            <a:r>
              <a:rPr lang="en"/>
              <a:t>training</a:t>
            </a:r>
            <a:r>
              <a:rPr lang="en"/>
              <a:t> model for individual / group of Link Points to extract valuable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the code ready to train individual models, however we are limited by the computational resources, that we have.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continue to look into ways to simplify the training process.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5f301171b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5f301171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51175551f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51175551f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attempted to make a decision tree and this is why (reasoning)</a:t>
            </a:r>
            <a:endParaRPr/>
          </a:p>
          <a:p>
            <a:pPr indent="0" lvl="0" marL="0" rtl="0" algn="l">
              <a:spcBef>
                <a:spcPts val="0"/>
              </a:spcBef>
              <a:spcAft>
                <a:spcPts val="0"/>
              </a:spcAft>
              <a:buNone/>
            </a:pPr>
            <a:r>
              <a:rPr lang="en"/>
              <a:t>This is the result of that attempt (show unpruned tree)</a:t>
            </a:r>
            <a:endParaRPr/>
          </a:p>
          <a:p>
            <a:pPr indent="0" lvl="0" marL="0" rtl="0" algn="l">
              <a:spcBef>
                <a:spcPts val="0"/>
              </a:spcBef>
              <a:spcAft>
                <a:spcPts val="0"/>
              </a:spcAft>
              <a:buNone/>
            </a:pPr>
            <a:r>
              <a:rPr lang="en"/>
              <a:t>But we ran into issues with making the tree and these are what those issues were</a:t>
            </a:r>
            <a:endParaRPr/>
          </a:p>
          <a:p>
            <a:pPr indent="0" lvl="0" marL="0" rtl="0" algn="l">
              <a:spcBef>
                <a:spcPts val="0"/>
              </a:spcBef>
              <a:spcAft>
                <a:spcPts val="0"/>
              </a:spcAft>
              <a:buNone/>
            </a:pPr>
            <a:r>
              <a:rPr lang="en"/>
              <a:t>What we thought the data should have told us/looked like</a:t>
            </a:r>
            <a:endParaRPr/>
          </a:p>
          <a:p>
            <a:pPr indent="0" lvl="0" marL="0" rtl="0" algn="l">
              <a:spcBef>
                <a:spcPts val="0"/>
              </a:spcBef>
              <a:spcAft>
                <a:spcPts val="0"/>
              </a:spcAft>
              <a:buNone/>
            </a:pPr>
            <a:r>
              <a:rPr lang="en"/>
              <a:t>Accuracy wasn’t high enough</a:t>
            </a:r>
            <a:endParaRPr/>
          </a:p>
          <a:p>
            <a:pPr indent="0" lvl="0" marL="0" rtl="0" algn="l">
              <a:spcBef>
                <a:spcPts val="0"/>
              </a:spcBef>
              <a:spcAft>
                <a:spcPts val="0"/>
              </a:spcAft>
              <a:buNone/>
            </a:pPr>
            <a:r>
              <a:rPr lang="en"/>
              <a:t>Results weren’t worth it relative to what we had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5e499bf9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5e499bf9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5f301171b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5f301171b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51175551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51175551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Guide: In particular, briefly describe the </a:t>
            </a:r>
            <a:r>
              <a:rPr lang="en">
                <a:solidFill>
                  <a:srgbClr val="FF0000"/>
                </a:solidFill>
              </a:rPr>
              <a:t>difference</a:t>
            </a:r>
            <a:r>
              <a:rPr lang="en"/>
              <a:t> of your solution(s) from others.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5f301171b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5f301171b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attempted this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the issues were</a:t>
            </a:r>
            <a:endParaRPr>
              <a:solidFill>
                <a:schemeClr val="dk1"/>
              </a:solidFill>
            </a:endParaRPr>
          </a:p>
          <a:p>
            <a:pPr indent="0" lvl="0" marL="0" rtl="0" algn="l">
              <a:spcBef>
                <a:spcPts val="0"/>
              </a:spcBef>
              <a:spcAft>
                <a:spcPts val="0"/>
              </a:spcAft>
              <a:buNone/>
            </a:pPr>
            <a:r>
              <a:rPr lang="en">
                <a:solidFill>
                  <a:schemeClr val="dk1"/>
                </a:solidFill>
              </a:rPr>
              <a:t>What we thought the data should have told us</a:t>
            </a:r>
            <a:endParaRPr>
              <a:solidFill>
                <a:schemeClr val="dk1"/>
              </a:solidFill>
            </a:endParaRPr>
          </a:p>
          <a:p>
            <a:pPr indent="0" lvl="0" marL="0" rtl="0" algn="l">
              <a:spcBef>
                <a:spcPts val="0"/>
              </a:spcBef>
              <a:spcAft>
                <a:spcPts val="0"/>
              </a:spcAft>
              <a:buNone/>
            </a:pPr>
            <a:r>
              <a:rPr lang="en">
                <a:solidFill>
                  <a:schemeClr val="dk1"/>
                </a:solidFill>
              </a:rPr>
              <a:t>Linear aggression is not enough, too simple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MARS was not viable, too complex/computationally expensive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Tried to do it (MARS) on a sample, took too much time, time series </a:t>
            </a:r>
            <a:r>
              <a:rPr lang="en">
                <a:solidFill>
                  <a:schemeClr val="dk1"/>
                </a:solidFill>
              </a:rPr>
              <a:t>analysis gave better results</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5f301171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5f301171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5f301171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5f301171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Linear aggression is not enough, too simple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MARS was not viable, too complex/computationally expensive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Tried to do it (MARS) on a sample, took too much time, time series analysis gave better results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5f301171b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5f301171b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251175551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251175551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results/data</a:t>
            </a:r>
            <a:endParaRPr/>
          </a:p>
          <a:p>
            <a:pPr indent="-292100" lvl="0" marL="457200" rtl="0" algn="l">
              <a:lnSpc>
                <a:spcPct val="115000"/>
              </a:lnSpc>
              <a:spcBef>
                <a:spcPts val="1200"/>
              </a:spcBef>
              <a:spcAft>
                <a:spcPts val="0"/>
              </a:spcAft>
              <a:buClr>
                <a:schemeClr val="dk1"/>
              </a:buClr>
              <a:buSzPts val="1000"/>
              <a:buFont typeface="Arial"/>
              <a:buChar char="●"/>
            </a:pPr>
            <a:r>
              <a:rPr lang="en" sz="1000">
                <a:solidFill>
                  <a:schemeClr val="dk1"/>
                </a:solidFill>
              </a:rPr>
              <a:t>14 link points had a speed lower than the average</a:t>
            </a:r>
            <a:endParaRPr sz="1000">
              <a:solidFill>
                <a:schemeClr val="dk1"/>
              </a:solidFill>
            </a:endParaRPr>
          </a:p>
          <a:p>
            <a:pPr indent="-292100" lvl="1" marL="914400" rtl="0" algn="l">
              <a:lnSpc>
                <a:spcPct val="115000"/>
              </a:lnSpc>
              <a:spcBef>
                <a:spcPts val="0"/>
              </a:spcBef>
              <a:spcAft>
                <a:spcPts val="0"/>
              </a:spcAft>
              <a:buClr>
                <a:schemeClr val="dk1"/>
              </a:buClr>
              <a:buSzPts val="1000"/>
              <a:buFont typeface="Arial"/>
              <a:buChar char="○"/>
            </a:pPr>
            <a:r>
              <a:rPr lang="en" sz="1000">
                <a:solidFill>
                  <a:schemeClr val="dk1"/>
                </a:solidFill>
              </a:rPr>
              <a:t>Could be the result of:</a:t>
            </a:r>
            <a:endParaRPr sz="1000">
              <a:solidFill>
                <a:schemeClr val="dk1"/>
              </a:solidFill>
            </a:endParaRPr>
          </a:p>
          <a:p>
            <a:pPr indent="-292100" lvl="2" marL="1371600" rtl="0" algn="l">
              <a:lnSpc>
                <a:spcPct val="115000"/>
              </a:lnSpc>
              <a:spcBef>
                <a:spcPts val="0"/>
              </a:spcBef>
              <a:spcAft>
                <a:spcPts val="0"/>
              </a:spcAft>
              <a:buClr>
                <a:schemeClr val="dk1"/>
              </a:buClr>
              <a:buSzPts val="1000"/>
              <a:buFont typeface="Arial"/>
              <a:buChar char="■"/>
            </a:pPr>
            <a:r>
              <a:rPr lang="en" sz="1000">
                <a:solidFill>
                  <a:schemeClr val="dk1"/>
                </a:solidFill>
              </a:rPr>
              <a:t>Higher number of vehicles</a:t>
            </a:r>
            <a:endParaRPr sz="1000">
              <a:solidFill>
                <a:schemeClr val="dk1"/>
              </a:solidFill>
            </a:endParaRPr>
          </a:p>
          <a:p>
            <a:pPr indent="-292100" lvl="2" marL="1371600" rtl="0" algn="l">
              <a:lnSpc>
                <a:spcPct val="115000"/>
              </a:lnSpc>
              <a:spcBef>
                <a:spcPts val="0"/>
              </a:spcBef>
              <a:spcAft>
                <a:spcPts val="0"/>
              </a:spcAft>
              <a:buClr>
                <a:schemeClr val="dk1"/>
              </a:buClr>
              <a:buSzPts val="1000"/>
              <a:buFont typeface="Arial"/>
              <a:buChar char="■"/>
            </a:pPr>
            <a:r>
              <a:rPr lang="en" sz="1000">
                <a:solidFill>
                  <a:schemeClr val="dk1"/>
                </a:solidFill>
              </a:rPr>
              <a:t>Higher congestion due to being near bridges</a:t>
            </a:r>
            <a:endParaRPr sz="1000">
              <a:solidFill>
                <a:schemeClr val="dk1"/>
              </a:solidFill>
            </a:endParaRPr>
          </a:p>
          <a:p>
            <a:pPr indent="-292100" lvl="2" marL="1371600" rtl="0" algn="l">
              <a:lnSpc>
                <a:spcPct val="115000"/>
              </a:lnSpc>
              <a:spcBef>
                <a:spcPts val="0"/>
              </a:spcBef>
              <a:spcAft>
                <a:spcPts val="0"/>
              </a:spcAft>
              <a:buClr>
                <a:schemeClr val="dk1"/>
              </a:buClr>
              <a:buSzPts val="1000"/>
              <a:buFont typeface="Arial"/>
              <a:buChar char="■"/>
            </a:pPr>
            <a:r>
              <a:rPr lang="en" sz="1000">
                <a:solidFill>
                  <a:schemeClr val="dk1"/>
                </a:solidFill>
              </a:rPr>
              <a:t>Being near/in the Manhattan borough</a:t>
            </a:r>
            <a:endParaRPr sz="1000">
              <a:solidFill>
                <a:schemeClr val="dk1"/>
              </a:solidFill>
            </a:endParaRPr>
          </a:p>
          <a:p>
            <a:pPr indent="-292100" lvl="0" marL="457200" rtl="0" algn="l">
              <a:lnSpc>
                <a:spcPct val="115000"/>
              </a:lnSpc>
              <a:spcBef>
                <a:spcPts val="0"/>
              </a:spcBef>
              <a:spcAft>
                <a:spcPts val="0"/>
              </a:spcAft>
              <a:buClr>
                <a:schemeClr val="dk1"/>
              </a:buClr>
              <a:buSzPts val="1000"/>
              <a:buFont typeface="Arial"/>
              <a:buChar char="●"/>
            </a:pPr>
            <a:r>
              <a:rPr lang="en" sz="1000">
                <a:solidFill>
                  <a:schemeClr val="dk1"/>
                </a:solidFill>
              </a:rPr>
              <a:t>During the year 2020, the average speed was faster</a:t>
            </a:r>
            <a:endParaRPr sz="1000">
              <a:solidFill>
                <a:schemeClr val="dk1"/>
              </a:solidFill>
            </a:endParaRPr>
          </a:p>
          <a:p>
            <a:pPr indent="-292100" lvl="1" marL="914400" rtl="0" algn="l">
              <a:lnSpc>
                <a:spcPct val="115000"/>
              </a:lnSpc>
              <a:spcBef>
                <a:spcPts val="0"/>
              </a:spcBef>
              <a:spcAft>
                <a:spcPts val="0"/>
              </a:spcAft>
              <a:buClr>
                <a:schemeClr val="dk1"/>
              </a:buClr>
              <a:buSzPts val="1000"/>
              <a:buFont typeface="Arial"/>
              <a:buChar char="○"/>
            </a:pPr>
            <a:r>
              <a:rPr lang="en" sz="1000">
                <a:solidFill>
                  <a:schemeClr val="dk1"/>
                </a:solidFill>
              </a:rPr>
              <a:t>Likely due to COVID leading to less travel in general</a:t>
            </a:r>
            <a:endParaRPr sz="1000">
              <a:solidFill>
                <a:schemeClr val="dk1"/>
              </a:solidFill>
            </a:endParaRPr>
          </a:p>
          <a:p>
            <a:pPr indent="0" lvl="0" marL="0" rtl="0" algn="l">
              <a:lnSpc>
                <a:spcPct val="115000"/>
              </a:lnSpc>
              <a:spcBef>
                <a:spcPts val="1200"/>
              </a:spcBef>
              <a:spcAft>
                <a:spcPts val="0"/>
              </a:spcAft>
              <a:buNone/>
            </a:pPr>
            <a:r>
              <a:t/>
            </a:r>
            <a:endParaRPr sz="1000">
              <a:solidFill>
                <a:schemeClr val="dk1"/>
              </a:solidFill>
            </a:endParaRPr>
          </a:p>
          <a:p>
            <a:pPr indent="-311150" lvl="0" marL="457200" rtl="0" algn="l">
              <a:lnSpc>
                <a:spcPct val="115000"/>
              </a:lnSpc>
              <a:spcBef>
                <a:spcPts val="0"/>
              </a:spcBef>
              <a:spcAft>
                <a:spcPts val="0"/>
              </a:spcAft>
              <a:buClr>
                <a:schemeClr val="lt1"/>
              </a:buClr>
              <a:buSzPts val="1300"/>
              <a:buFont typeface="Lato"/>
              <a:buChar char="●"/>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251175551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251175551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 how we learned to work with the technology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251175551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251175551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has multiple variables that contribute to the flow of traffic and landscape factors like bridges and tolls. These are </a:t>
            </a:r>
            <a:r>
              <a:rPr lang="en"/>
              <a:t>physical</a:t>
            </a:r>
            <a:r>
              <a:rPr lang="en"/>
              <a:t> components that are measurable and predictable.  But there are unforeseen circumstances like accidents and road maintenance that this study did not consider due to time constraints and lack of experience.  Combine traffic conditions to accidents and road maintenance may help gain a better insight into the NYC traffic issue.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Performing geospatial analysis of the nearby area can influence the flow of traffic at the start or along the route.  Consider an analogy of a pipe where water can flow through a pipe quickly if flow is not impeded.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geospatial data as additional features into a recommendation model with a starting point and a destination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consideration could be used as additional features like number of lanes, if road has foot traffic, if a road is a one way or bidirectional, and cardinal direction.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51175551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51175551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5f301171b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5f301171b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51175551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51175551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Fon:</a:t>
            </a:r>
            <a:endParaRPr/>
          </a:p>
          <a:p>
            <a:pPr indent="0" lvl="0" marL="0" rtl="0" algn="l">
              <a:spcBef>
                <a:spcPts val="0"/>
              </a:spcBef>
              <a:spcAft>
                <a:spcPts val="0"/>
              </a:spcAft>
              <a:buNone/>
            </a:pPr>
            <a:r>
              <a:rPr lang="en"/>
              <a:t>Project Guide: In particular, briefly describe the difference of your solution(s) from others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51175551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51175551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1175551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1175551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functional requirements were largely based on Python / R and Databricks or Spark.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Preliminary exploration was done in python but due to computational limitations Spark/Databricks provided a better data exploration process using Spark SQL.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Later on, we used the Facebook Prophet python library to perform the time series analysis.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to Facebook Prophet, we used Spark MLLib kmeans and principal component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tableau as a map visualization for some geospatial analysis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 the team used various </a:t>
            </a:r>
            <a:r>
              <a:rPr lang="en"/>
              <a:t>collaboration</a:t>
            </a:r>
            <a:r>
              <a:rPr lang="en"/>
              <a:t> tools for code sharing and file sharing (github/onedrive/google drive) and teams communication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51175551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51175551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Guide: Briefly describe the dataset and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Dataset:</a:t>
            </a:r>
            <a:endParaRPr/>
          </a:p>
          <a:p>
            <a:pPr indent="0" lvl="0" marL="0" rtl="0" algn="l">
              <a:spcBef>
                <a:spcPts val="0"/>
              </a:spcBef>
              <a:spcAft>
                <a:spcPts val="0"/>
              </a:spcAft>
              <a:buNone/>
            </a:pPr>
            <a:r>
              <a:rPr lang="en"/>
              <a:t>NYC DoT Traffic Speeds Data (Open Data Portal)</a:t>
            </a:r>
            <a:endParaRPr/>
          </a:p>
          <a:p>
            <a:pPr indent="0" lvl="0" marL="0" rtl="0" algn="l">
              <a:spcBef>
                <a:spcPts val="0"/>
              </a:spcBef>
              <a:spcAft>
                <a:spcPts val="0"/>
              </a:spcAft>
              <a:buNone/>
            </a:pPr>
            <a:r>
              <a:rPr lang="en"/>
              <a:t>Collecting data since April, 2017, updated at regular intervals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Total 14 columns (7 major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Original SIze is 25 GB, </a:t>
            </a:r>
            <a:r>
              <a:rPr lang="en">
                <a:solidFill>
                  <a:schemeClr val="dk1"/>
                </a:solidFill>
              </a:rPr>
              <a:t>we convert it into a parquet file to import it in the Databricks, that converted 25 GB of file to just 450 MB.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Uploaded it to dbfs - Databricks File System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dataset had significant gaps of time in 2017 where no sensor reading was provided.</a:t>
            </a:r>
            <a:endParaRPr/>
          </a:p>
          <a:p>
            <a:pPr indent="0" lvl="0" marL="0" rtl="0" algn="l">
              <a:spcBef>
                <a:spcPts val="0"/>
              </a:spcBef>
              <a:spcAft>
                <a:spcPts val="0"/>
              </a:spcAft>
              <a:buNone/>
            </a:pPr>
            <a:r>
              <a:rPr lang="en"/>
              <a:t>Linkpoints with less than 45000 records were excluded.</a:t>
            </a:r>
            <a:endParaRPr/>
          </a:p>
          <a:p>
            <a:pPr indent="0" lvl="0" marL="0" rtl="0" algn="l">
              <a:spcBef>
                <a:spcPts val="0"/>
              </a:spcBef>
              <a:spcAft>
                <a:spcPts val="0"/>
              </a:spcAft>
              <a:buNone/>
            </a:pPr>
            <a:r>
              <a:rPr lang="en"/>
              <a:t>The link points from the original source had a maximum length of 255</a:t>
            </a:r>
            <a:endParaRPr/>
          </a:p>
          <a:p>
            <a:pPr indent="0" lvl="0" marL="0" rtl="0" algn="l">
              <a:spcBef>
                <a:spcPts val="0"/>
              </a:spcBef>
              <a:spcAft>
                <a:spcPts val="0"/>
              </a:spcAft>
              <a:buNone/>
            </a:pPr>
            <a:r>
              <a:rPr lang="en"/>
              <a:t>We noticed the linkpoints for 1 direction was identical for the opposite direction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51175551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51175551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Guide: Architecture/framework, Data analytics approaches, SW/HW development platforms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a:t>
            </a:r>
            <a:r>
              <a:rPr lang="en">
                <a:solidFill>
                  <a:schemeClr val="dk1"/>
                </a:solidFill>
              </a:rPr>
              <a:t>Google Cloud</a:t>
            </a:r>
            <a:endParaRPr/>
          </a:p>
          <a:p>
            <a:pPr indent="0" lvl="0" marL="0" rtl="0" algn="l">
              <a:spcBef>
                <a:spcPts val="0"/>
              </a:spcBef>
              <a:spcAft>
                <a:spcPts val="0"/>
              </a:spcAft>
              <a:buNone/>
            </a:pPr>
            <a:r>
              <a:rPr lang="en"/>
              <a:t>Databricks 10.4 LTS ML </a:t>
            </a:r>
            <a:endParaRPr/>
          </a:p>
          <a:p>
            <a:pPr indent="0" lvl="0" marL="0" rtl="0" algn="l">
              <a:spcBef>
                <a:spcPts val="0"/>
              </a:spcBef>
              <a:spcAft>
                <a:spcPts val="0"/>
              </a:spcAft>
              <a:buNone/>
            </a:pPr>
            <a:r>
              <a:rPr lang="en"/>
              <a:t>Apache Spark 3.2.1</a:t>
            </a:r>
            <a:endParaRPr/>
          </a:p>
          <a:p>
            <a:pPr indent="0" lvl="0" marL="0" rtl="0" algn="l">
              <a:spcBef>
                <a:spcPts val="0"/>
              </a:spcBef>
              <a:spcAft>
                <a:spcPts val="0"/>
              </a:spcAft>
              <a:buNone/>
            </a:pPr>
            <a:r>
              <a:rPr lang="en"/>
              <a:t>1 master and 2 workers - varied configuration 8 cores and </a:t>
            </a:r>
            <a:r>
              <a:rPr lang="en"/>
              <a:t>52 gb</a:t>
            </a:r>
            <a:r>
              <a:rPr lang="en"/>
              <a:t> of ram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51175551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51175551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a:t>
            </a:r>
            <a:endParaRPr/>
          </a:p>
          <a:p>
            <a:pPr indent="0" lvl="0" marL="0" rtl="0" algn="l">
              <a:spcBef>
                <a:spcPts val="0"/>
              </a:spcBef>
              <a:spcAft>
                <a:spcPts val="0"/>
              </a:spcAft>
              <a:buNone/>
            </a:pPr>
            <a:r>
              <a:t/>
            </a:r>
            <a:endParaRPr/>
          </a:p>
          <a:p>
            <a:pPr indent="0" lvl="0" marL="0" rtl="0" algn="l">
              <a:lnSpc>
                <a:spcPct val="115000"/>
              </a:lnSpc>
              <a:spcBef>
                <a:spcPts val="2400"/>
              </a:spcBef>
              <a:spcAft>
                <a:spcPts val="0"/>
              </a:spcAft>
              <a:buClr>
                <a:schemeClr val="dk1"/>
              </a:buClr>
              <a:buSzPts val="1100"/>
              <a:buFont typeface="Arial"/>
              <a:buNone/>
            </a:pPr>
            <a:r>
              <a:rPr lang="en" sz="1600">
                <a:solidFill>
                  <a:srgbClr val="242424"/>
                </a:solidFill>
                <a:highlight>
                  <a:srgbClr val="EBEBEB"/>
                </a:highlight>
              </a:rPr>
              <a:t>What we started with:</a:t>
            </a:r>
            <a:endParaRPr sz="1600">
              <a:solidFill>
                <a:srgbClr val="242424"/>
              </a:solidFill>
              <a:highlight>
                <a:srgbClr val="EBEBEB"/>
              </a:highlight>
            </a:endParaRPr>
          </a:p>
          <a:p>
            <a:pPr indent="-295275" lvl="0" marL="457200" rtl="0" algn="l">
              <a:lnSpc>
                <a:spcPct val="115000"/>
              </a:lnSpc>
              <a:spcBef>
                <a:spcPts val="1100"/>
              </a:spcBef>
              <a:spcAft>
                <a:spcPts val="0"/>
              </a:spcAft>
              <a:buClr>
                <a:srgbClr val="242424"/>
              </a:buClr>
              <a:buSzPts val="1050"/>
              <a:buChar char="●"/>
            </a:pPr>
            <a:r>
              <a:rPr lang="en">
                <a:solidFill>
                  <a:srgbClr val="242424"/>
                </a:solidFill>
                <a:highlight>
                  <a:srgbClr val="EBEBEB"/>
                </a:highlight>
              </a:rPr>
              <a:t>Started with clustering and Linear Regression.</a:t>
            </a:r>
            <a:endParaRPr>
              <a:solidFill>
                <a:srgbClr val="242424"/>
              </a:solidFill>
              <a:highlight>
                <a:srgbClr val="EBEBEB"/>
              </a:highlight>
            </a:endParaRPr>
          </a:p>
          <a:p>
            <a:pPr indent="-295275" lvl="0" marL="457200" rtl="0" algn="l">
              <a:lnSpc>
                <a:spcPct val="115000"/>
              </a:lnSpc>
              <a:spcBef>
                <a:spcPts val="0"/>
              </a:spcBef>
              <a:spcAft>
                <a:spcPts val="0"/>
              </a:spcAft>
              <a:buClr>
                <a:srgbClr val="242424"/>
              </a:buClr>
              <a:buSzPts val="1050"/>
              <a:buChar char="●"/>
            </a:pPr>
            <a:r>
              <a:rPr lang="en">
                <a:solidFill>
                  <a:srgbClr val="242424"/>
                </a:solidFill>
                <a:highlight>
                  <a:srgbClr val="EBEBEB"/>
                </a:highlight>
              </a:rPr>
              <a:t>Linear Regression wasn't enough to address the complexity of the project, tried MARS Analysis.</a:t>
            </a:r>
            <a:endParaRPr>
              <a:solidFill>
                <a:srgbClr val="242424"/>
              </a:solidFill>
              <a:highlight>
                <a:srgbClr val="EBEBEB"/>
              </a:highlight>
            </a:endParaRPr>
          </a:p>
          <a:p>
            <a:pPr indent="-295275" lvl="0" marL="457200" rtl="0" algn="l">
              <a:lnSpc>
                <a:spcPct val="115000"/>
              </a:lnSpc>
              <a:spcBef>
                <a:spcPts val="0"/>
              </a:spcBef>
              <a:spcAft>
                <a:spcPts val="0"/>
              </a:spcAft>
              <a:buClr>
                <a:srgbClr val="242424"/>
              </a:buClr>
              <a:buSzPts val="1050"/>
              <a:buChar char="●"/>
            </a:pPr>
            <a:r>
              <a:rPr lang="en">
                <a:solidFill>
                  <a:srgbClr val="242424"/>
                </a:solidFill>
                <a:highlight>
                  <a:srgbClr val="EBEBEB"/>
                </a:highlight>
              </a:rPr>
              <a:t>Also tried other methods as well (Decision Trees, Association Rule Mining and Time-Series)</a:t>
            </a:r>
            <a:endParaRPr>
              <a:solidFill>
                <a:srgbClr val="242424"/>
              </a:solidFill>
              <a:highlight>
                <a:srgbClr val="EBEBEB"/>
              </a:highlight>
            </a:endParaRPr>
          </a:p>
          <a:p>
            <a:pPr indent="0" lvl="0" marL="0" rtl="0" algn="l">
              <a:lnSpc>
                <a:spcPct val="115000"/>
              </a:lnSpc>
              <a:spcBef>
                <a:spcPts val="2400"/>
              </a:spcBef>
              <a:spcAft>
                <a:spcPts val="0"/>
              </a:spcAft>
              <a:buClr>
                <a:schemeClr val="dk1"/>
              </a:buClr>
              <a:buSzPts val="1100"/>
              <a:buFont typeface="Arial"/>
              <a:buNone/>
            </a:pPr>
            <a:r>
              <a:rPr lang="en" sz="1600">
                <a:solidFill>
                  <a:srgbClr val="242424"/>
                </a:solidFill>
                <a:highlight>
                  <a:srgbClr val="EBEBEB"/>
                </a:highlight>
              </a:rPr>
              <a:t>Final Outcome:</a:t>
            </a:r>
            <a:endParaRPr sz="1600">
              <a:solidFill>
                <a:srgbClr val="242424"/>
              </a:solidFill>
              <a:highlight>
                <a:srgbClr val="EBEBEB"/>
              </a:highlight>
            </a:endParaRPr>
          </a:p>
          <a:p>
            <a:pPr indent="-295275" lvl="0" marL="457200" rtl="0" algn="l">
              <a:lnSpc>
                <a:spcPct val="115000"/>
              </a:lnSpc>
              <a:spcBef>
                <a:spcPts val="1100"/>
              </a:spcBef>
              <a:spcAft>
                <a:spcPts val="0"/>
              </a:spcAft>
              <a:buClr>
                <a:srgbClr val="242424"/>
              </a:buClr>
              <a:buSzPts val="1050"/>
              <a:buChar char="●"/>
            </a:pPr>
            <a:r>
              <a:rPr lang="en">
                <a:solidFill>
                  <a:srgbClr val="242424"/>
                </a:solidFill>
                <a:highlight>
                  <a:srgbClr val="EBEBEB"/>
                </a:highlight>
              </a:rPr>
              <a:t>Clustering and Time-Series performed exceptionally well for the data we have.</a:t>
            </a:r>
            <a:endParaRPr>
              <a:solidFill>
                <a:srgbClr val="242424"/>
              </a:solidFill>
              <a:highlight>
                <a:srgbClr val="EBEBEB"/>
              </a:highlight>
            </a:endParaRPr>
          </a:p>
          <a:p>
            <a:pPr indent="-295275" lvl="0" marL="457200" rtl="0" algn="l">
              <a:lnSpc>
                <a:spcPct val="115000"/>
              </a:lnSpc>
              <a:spcBef>
                <a:spcPts val="0"/>
              </a:spcBef>
              <a:spcAft>
                <a:spcPts val="0"/>
              </a:spcAft>
              <a:buClr>
                <a:srgbClr val="242424"/>
              </a:buClr>
              <a:buSzPts val="1050"/>
              <a:buChar char="●"/>
            </a:pPr>
            <a:r>
              <a:rPr lang="en">
                <a:solidFill>
                  <a:srgbClr val="242424"/>
                </a:solidFill>
                <a:highlight>
                  <a:srgbClr val="EBEBEB"/>
                </a:highlight>
              </a:rPr>
              <a:t>Not proper libraries available for Decision Trees and MARS.</a:t>
            </a:r>
            <a:endParaRPr>
              <a:solidFill>
                <a:srgbClr val="242424"/>
              </a:solidFill>
              <a:highlight>
                <a:srgbClr val="EBEBEB"/>
              </a:highlight>
            </a:endParaRPr>
          </a:p>
          <a:p>
            <a:pPr indent="-295275" lvl="0" marL="457200" rtl="0" algn="l">
              <a:lnSpc>
                <a:spcPct val="115000"/>
              </a:lnSpc>
              <a:spcBef>
                <a:spcPts val="0"/>
              </a:spcBef>
              <a:spcAft>
                <a:spcPts val="0"/>
              </a:spcAft>
              <a:buClr>
                <a:srgbClr val="242424"/>
              </a:buClr>
              <a:buSzPts val="1050"/>
              <a:buChar char="●"/>
            </a:pPr>
            <a:r>
              <a:rPr lang="en">
                <a:solidFill>
                  <a:srgbClr val="242424"/>
                </a:solidFill>
                <a:highlight>
                  <a:srgbClr val="EBEBEB"/>
                </a:highlight>
              </a:rPr>
              <a:t>MARS was not scalable to our data, took too much of time to process.</a:t>
            </a:r>
            <a:endParaRPr>
              <a:solidFill>
                <a:srgbClr val="242424"/>
              </a:solidFill>
              <a:highlight>
                <a:srgbClr val="EBEBEB"/>
              </a:highlight>
            </a:endParaRPr>
          </a:p>
          <a:p>
            <a:pPr indent="0" lvl="0" marL="0" rtl="0" algn="l">
              <a:spcBef>
                <a:spcPts val="11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26750" y="1297275"/>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Analyzing and Predicting Traffic Speeds for New York City</a:t>
            </a:r>
            <a:endParaRPr/>
          </a:p>
        </p:txBody>
      </p:sp>
      <p:sp>
        <p:nvSpPr>
          <p:cNvPr id="135" name="Google Shape;135;p13"/>
          <p:cNvSpPr txBox="1"/>
          <p:nvPr>
            <p:ph idx="1" type="subTitle"/>
          </p:nvPr>
        </p:nvSpPr>
        <p:spPr>
          <a:xfrm>
            <a:off x="5271000" y="3585625"/>
            <a:ext cx="3096600" cy="1008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AIT 614: Big Data Essentials</a:t>
            </a:r>
            <a:br>
              <a:rPr lang="en" sz="1500"/>
            </a:br>
            <a:endParaRPr sz="1500"/>
          </a:p>
          <a:p>
            <a:pPr indent="0" lvl="0" marL="0" rtl="0" algn="ctr">
              <a:spcBef>
                <a:spcPts val="0"/>
              </a:spcBef>
              <a:spcAft>
                <a:spcPts val="0"/>
              </a:spcAft>
              <a:buNone/>
            </a:pPr>
            <a:r>
              <a:rPr lang="en" sz="1500"/>
              <a:t>George Mason University</a:t>
            </a:r>
            <a:endParaRPr sz="1500"/>
          </a:p>
        </p:txBody>
      </p:sp>
      <p:sp>
        <p:nvSpPr>
          <p:cNvPr id="136" name="Google Shape;136;p13"/>
          <p:cNvSpPr txBox="1"/>
          <p:nvPr>
            <p:ph idx="1" type="subTitle"/>
          </p:nvPr>
        </p:nvSpPr>
        <p:spPr>
          <a:xfrm>
            <a:off x="554825" y="4188475"/>
            <a:ext cx="2096700" cy="405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500"/>
              <a:t>4/27/2022</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823850" y="2053000"/>
            <a:ext cx="4587000" cy="1479600"/>
          </a:xfrm>
          <a:prstGeom prst="rect">
            <a:avLst/>
          </a:prstGeom>
        </p:spPr>
        <p:txBody>
          <a:bodyPr anchorCtr="0" anchor="ctr" bIns="91425" lIns="91425" spcFirstLastPara="1" rIns="91425" wrap="square" tIns="91425">
            <a:normAutofit fontScale="90000"/>
          </a:bodyPr>
          <a:lstStyle/>
          <a:p>
            <a:pPr indent="0" lvl="0" marL="0" rtl="0" algn="l">
              <a:lnSpc>
                <a:spcPct val="200000"/>
              </a:lnSpc>
              <a:spcBef>
                <a:spcPts val="0"/>
              </a:spcBef>
              <a:spcAft>
                <a:spcPts val="0"/>
              </a:spcAft>
              <a:buNone/>
            </a:pPr>
            <a:r>
              <a:rPr lang="en"/>
              <a:t>K-Means Clustering / PCA</a:t>
            </a:r>
            <a:br>
              <a:rPr lang="en"/>
            </a:br>
            <a:r>
              <a:rPr lang="en" sz="1400">
                <a:latin typeface="Lato"/>
                <a:ea typeface="Lato"/>
                <a:cs typeface="Lato"/>
                <a:sym typeface="Lato"/>
              </a:rPr>
              <a:t>(NYC: DoT Traffic Speed Dataset)</a:t>
            </a:r>
            <a:endParaRPr/>
          </a:p>
        </p:txBody>
      </p:sp>
      <p:sp>
        <p:nvSpPr>
          <p:cNvPr id="199" name="Google Shape;19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K-Means Clustering / PCA</a:t>
            </a:r>
            <a:endParaRPr/>
          </a:p>
        </p:txBody>
      </p:sp>
      <p:sp>
        <p:nvSpPr>
          <p:cNvPr id="205" name="Google Shape;205;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Evaluated traffic dataset using k-means clustering and Principal Component Analysis (PCA)</a:t>
            </a:r>
            <a:endParaRPr/>
          </a:p>
          <a:p>
            <a:pPr indent="-311150" lvl="0" marL="457200" rtl="0" algn="l">
              <a:spcBef>
                <a:spcPts val="0"/>
              </a:spcBef>
              <a:spcAft>
                <a:spcPts val="0"/>
              </a:spcAft>
              <a:buSzPts val="1300"/>
              <a:buChar char="●"/>
            </a:pPr>
            <a:r>
              <a:rPr lang="en"/>
              <a:t>Of 139 linkpoints, each linkpoint provides 24 features for average speed by hour and standardized using Spark StandardScaler class</a:t>
            </a:r>
            <a:endParaRPr/>
          </a:p>
          <a:p>
            <a:pPr indent="-311150" lvl="0" marL="457200" rtl="0" algn="l">
              <a:spcBef>
                <a:spcPts val="0"/>
              </a:spcBef>
              <a:spcAft>
                <a:spcPts val="0"/>
              </a:spcAft>
              <a:buSzPts val="1300"/>
              <a:buChar char="●"/>
            </a:pPr>
            <a:r>
              <a:rPr lang="en"/>
              <a:t>Performed a clustering evaluation to best determine # of clusters to target within k-means.  </a:t>
            </a:r>
            <a:endParaRPr/>
          </a:p>
          <a:p>
            <a:pPr indent="-311150" lvl="0" marL="457200" rtl="0" algn="l">
              <a:spcBef>
                <a:spcPts val="0"/>
              </a:spcBef>
              <a:spcAft>
                <a:spcPts val="0"/>
              </a:spcAft>
              <a:buSzPts val="1300"/>
              <a:buChar char="●"/>
            </a:pPr>
            <a:r>
              <a:rPr lang="en"/>
              <a:t>After evaluating cluster, 3 clusters were determined and perform PCA on standardized features.</a:t>
            </a:r>
            <a:endParaRPr/>
          </a:p>
          <a:p>
            <a:pPr indent="-311150" lvl="0" marL="457200" rtl="0" algn="l">
              <a:spcBef>
                <a:spcPts val="0"/>
              </a:spcBef>
              <a:spcAft>
                <a:spcPts val="0"/>
              </a:spcAft>
              <a:buSzPts val="1300"/>
              <a:buChar char="●"/>
            </a:pPr>
            <a:r>
              <a:rPr lang="en"/>
              <a:t>Cluster breakdown:</a:t>
            </a:r>
            <a:endParaRPr/>
          </a:p>
          <a:p>
            <a:pPr indent="-298450" lvl="1" marL="914400" rtl="0" algn="l">
              <a:spcBef>
                <a:spcPts val="0"/>
              </a:spcBef>
              <a:spcAft>
                <a:spcPts val="0"/>
              </a:spcAft>
              <a:buSzPts val="1100"/>
              <a:buChar char="○"/>
            </a:pPr>
            <a:r>
              <a:rPr lang="en"/>
              <a:t>Cluster 1 - 14 </a:t>
            </a:r>
            <a:endParaRPr/>
          </a:p>
          <a:p>
            <a:pPr indent="-298450" lvl="1" marL="914400" rtl="0" algn="l">
              <a:spcBef>
                <a:spcPts val="0"/>
              </a:spcBef>
              <a:spcAft>
                <a:spcPts val="0"/>
              </a:spcAft>
              <a:buSzPts val="1100"/>
              <a:buChar char="○"/>
            </a:pPr>
            <a:r>
              <a:rPr lang="en"/>
              <a:t>Cluster 0 - 75 </a:t>
            </a:r>
            <a:endParaRPr/>
          </a:p>
          <a:p>
            <a:pPr indent="-298450" lvl="1" marL="914400" rtl="0" algn="l">
              <a:spcBef>
                <a:spcPts val="0"/>
              </a:spcBef>
              <a:spcAft>
                <a:spcPts val="0"/>
              </a:spcAft>
              <a:buSzPts val="1100"/>
              <a:buChar char="○"/>
            </a:pPr>
            <a:r>
              <a:rPr lang="en"/>
              <a:t>Cluster 2 - 47 </a:t>
            </a:r>
            <a:endParaRPr/>
          </a:p>
        </p:txBody>
      </p:sp>
      <p:sp>
        <p:nvSpPr>
          <p:cNvPr id="206" name="Google Shape;20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K-Means Clustering / PCA Results</a:t>
            </a:r>
            <a:endParaRPr/>
          </a:p>
        </p:txBody>
      </p:sp>
      <p:sp>
        <p:nvSpPr>
          <p:cNvPr id="212" name="Google Shape;212;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t/>
            </a:r>
            <a:endParaRPr/>
          </a:p>
        </p:txBody>
      </p:sp>
      <p:pic>
        <p:nvPicPr>
          <p:cNvPr id="213" name="Google Shape;213;p24"/>
          <p:cNvPicPr preferRelativeResize="0"/>
          <p:nvPr/>
        </p:nvPicPr>
        <p:blipFill>
          <a:blip r:embed="rId3">
            <a:alphaModFix/>
          </a:blip>
          <a:stretch>
            <a:fillRect/>
          </a:stretch>
        </p:blipFill>
        <p:spPr>
          <a:xfrm>
            <a:off x="1297501" y="1567550"/>
            <a:ext cx="2119943" cy="2911200"/>
          </a:xfrm>
          <a:prstGeom prst="rect">
            <a:avLst/>
          </a:prstGeom>
          <a:noFill/>
          <a:ln>
            <a:noFill/>
          </a:ln>
        </p:spPr>
      </p:pic>
      <p:pic>
        <p:nvPicPr>
          <p:cNvPr descr="image" id="214" name="Google Shape;214;p24"/>
          <p:cNvPicPr preferRelativeResize="0"/>
          <p:nvPr/>
        </p:nvPicPr>
        <p:blipFill>
          <a:blip r:embed="rId4">
            <a:alphaModFix/>
          </a:blip>
          <a:stretch>
            <a:fillRect/>
          </a:stretch>
        </p:blipFill>
        <p:spPr>
          <a:xfrm>
            <a:off x="3761775" y="1567550"/>
            <a:ext cx="4574625" cy="2911199"/>
          </a:xfrm>
          <a:prstGeom prst="rect">
            <a:avLst/>
          </a:prstGeom>
          <a:noFill/>
          <a:ln>
            <a:noFill/>
          </a:ln>
        </p:spPr>
      </p:pic>
      <p:sp>
        <p:nvSpPr>
          <p:cNvPr id="215" name="Google Shape;21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Largest cluster</a:t>
            </a:r>
            <a:endParaRPr/>
          </a:p>
        </p:txBody>
      </p:sp>
      <p:sp>
        <p:nvSpPr>
          <p:cNvPr id="221" name="Google Shape;221;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t/>
            </a:r>
            <a:endParaRPr/>
          </a:p>
        </p:txBody>
      </p:sp>
      <p:sp>
        <p:nvSpPr>
          <p:cNvPr id="222" name="Google Shape;22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25"/>
          <p:cNvPicPr preferRelativeResize="0"/>
          <p:nvPr/>
        </p:nvPicPr>
        <p:blipFill>
          <a:blip r:embed="rId3">
            <a:alphaModFix/>
          </a:blip>
          <a:stretch>
            <a:fillRect/>
          </a:stretch>
        </p:blipFill>
        <p:spPr>
          <a:xfrm>
            <a:off x="1310584" y="1307850"/>
            <a:ext cx="7012718" cy="357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Middle Cluster</a:t>
            </a:r>
            <a:endParaRPr/>
          </a:p>
        </p:txBody>
      </p:sp>
      <p:sp>
        <p:nvSpPr>
          <p:cNvPr id="229" name="Google Shape;229;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t/>
            </a:r>
            <a:endParaRPr/>
          </a:p>
        </p:txBody>
      </p:sp>
      <p:sp>
        <p:nvSpPr>
          <p:cNvPr id="230" name="Google Shape;23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26"/>
          <p:cNvPicPr preferRelativeResize="0"/>
          <p:nvPr/>
        </p:nvPicPr>
        <p:blipFill>
          <a:blip r:embed="rId3">
            <a:alphaModFix/>
          </a:blip>
          <a:stretch>
            <a:fillRect/>
          </a:stretch>
        </p:blipFill>
        <p:spPr>
          <a:xfrm>
            <a:off x="1297500" y="1231475"/>
            <a:ext cx="7038899" cy="3705201"/>
          </a:xfrm>
          <a:prstGeom prst="rect">
            <a:avLst/>
          </a:prstGeom>
          <a:noFill/>
          <a:ln>
            <a:noFill/>
          </a:ln>
        </p:spPr>
      </p:pic>
      <p:sp>
        <p:nvSpPr>
          <p:cNvPr id="232" name="Google Shape;232;p26"/>
          <p:cNvSpPr txBox="1"/>
          <p:nvPr/>
        </p:nvSpPr>
        <p:spPr>
          <a:xfrm>
            <a:off x="1132389" y="1404924"/>
            <a:ext cx="46185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823850" y="2053000"/>
            <a:ext cx="4587000" cy="1479600"/>
          </a:xfrm>
          <a:prstGeom prst="rect">
            <a:avLst/>
          </a:prstGeom>
        </p:spPr>
        <p:txBody>
          <a:bodyPr anchorCtr="0" anchor="ctr" bIns="91425" lIns="91425" spcFirstLastPara="1" rIns="91425" wrap="square" tIns="91425">
            <a:normAutofit/>
          </a:bodyPr>
          <a:lstStyle/>
          <a:p>
            <a:pPr indent="0" lvl="0" marL="0" rtl="0" algn="l">
              <a:lnSpc>
                <a:spcPct val="200000"/>
              </a:lnSpc>
              <a:spcBef>
                <a:spcPts val="0"/>
              </a:spcBef>
              <a:spcAft>
                <a:spcPts val="0"/>
              </a:spcAft>
              <a:buNone/>
            </a:pPr>
            <a:r>
              <a:rPr lang="en"/>
              <a:t>Time-Series Analysis</a:t>
            </a:r>
            <a:br>
              <a:rPr lang="en"/>
            </a:br>
            <a:r>
              <a:rPr lang="en" sz="1400">
                <a:latin typeface="Lato"/>
                <a:ea typeface="Lato"/>
                <a:cs typeface="Lato"/>
                <a:sym typeface="Lato"/>
              </a:rPr>
              <a:t>(NYC: DoT Traffic Speed Dataset)</a:t>
            </a:r>
            <a:endParaRPr/>
          </a:p>
        </p:txBody>
      </p:sp>
      <p:sp>
        <p:nvSpPr>
          <p:cNvPr id="238" name="Google Shape;23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 Series Analysis</a:t>
            </a:r>
            <a:endParaRPr/>
          </a:p>
        </p:txBody>
      </p:sp>
      <p:sp>
        <p:nvSpPr>
          <p:cNvPr id="244" name="Google Shape;244;p28"/>
          <p:cNvSpPr txBox="1"/>
          <p:nvPr>
            <p:ph idx="1" type="body"/>
          </p:nvPr>
        </p:nvSpPr>
        <p:spPr>
          <a:xfrm>
            <a:off x="1297500" y="1364875"/>
            <a:ext cx="7038900" cy="3361800"/>
          </a:xfrm>
          <a:prstGeom prst="rect">
            <a:avLst/>
          </a:prstGeom>
        </p:spPr>
        <p:txBody>
          <a:bodyPr anchorCtr="0" anchor="ctr"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sz="1500"/>
              <a:t>About FBProphet</a:t>
            </a:r>
            <a:endParaRPr sz="1500"/>
          </a:p>
          <a:p>
            <a:pPr indent="-323850" lvl="0" marL="457200" rtl="0" algn="l">
              <a:lnSpc>
                <a:spcPct val="200000"/>
              </a:lnSpc>
              <a:spcBef>
                <a:spcPts val="0"/>
              </a:spcBef>
              <a:spcAft>
                <a:spcPts val="0"/>
              </a:spcAft>
              <a:buSzPts val="1500"/>
              <a:buChar char="●"/>
            </a:pPr>
            <a:r>
              <a:rPr lang="en" sz="1500"/>
              <a:t>Model Assumptions and Constraints</a:t>
            </a:r>
            <a:endParaRPr sz="1500"/>
          </a:p>
          <a:p>
            <a:pPr indent="-323850" lvl="0" marL="457200" rtl="0" algn="l">
              <a:lnSpc>
                <a:spcPct val="200000"/>
              </a:lnSpc>
              <a:spcBef>
                <a:spcPts val="0"/>
              </a:spcBef>
              <a:spcAft>
                <a:spcPts val="0"/>
              </a:spcAft>
              <a:buSzPts val="1500"/>
              <a:buChar char="●"/>
            </a:pPr>
            <a:r>
              <a:rPr lang="en" sz="1500"/>
              <a:t>Time-Series Analysis</a:t>
            </a:r>
            <a:endParaRPr sz="1500"/>
          </a:p>
          <a:p>
            <a:pPr indent="-323850" lvl="1" marL="914400" rtl="0" algn="l">
              <a:lnSpc>
                <a:spcPct val="200000"/>
              </a:lnSpc>
              <a:spcBef>
                <a:spcPts val="0"/>
              </a:spcBef>
              <a:spcAft>
                <a:spcPts val="0"/>
              </a:spcAft>
              <a:buSzPts val="1500"/>
              <a:buChar char="○"/>
            </a:pPr>
            <a:r>
              <a:rPr lang="en" sz="1500"/>
              <a:t>Data Exploration</a:t>
            </a:r>
            <a:endParaRPr sz="1500"/>
          </a:p>
          <a:p>
            <a:pPr indent="-323850" lvl="1" marL="914400" rtl="0" algn="l">
              <a:lnSpc>
                <a:spcPct val="200000"/>
              </a:lnSpc>
              <a:spcBef>
                <a:spcPts val="0"/>
              </a:spcBef>
              <a:spcAft>
                <a:spcPts val="0"/>
              </a:spcAft>
              <a:buSzPts val="1500"/>
              <a:buChar char="○"/>
            </a:pPr>
            <a:r>
              <a:rPr lang="en" sz="1500"/>
              <a:t>Model Parameters</a:t>
            </a:r>
            <a:endParaRPr sz="1500"/>
          </a:p>
          <a:p>
            <a:pPr indent="-323850" lvl="1" marL="914400" rtl="0" algn="l">
              <a:lnSpc>
                <a:spcPct val="200000"/>
              </a:lnSpc>
              <a:spcBef>
                <a:spcPts val="0"/>
              </a:spcBef>
              <a:spcAft>
                <a:spcPts val="0"/>
              </a:spcAft>
              <a:buSzPts val="1500"/>
              <a:buChar char="○"/>
            </a:pPr>
            <a:r>
              <a:rPr lang="en" sz="1500"/>
              <a:t>Projections</a:t>
            </a:r>
            <a:endParaRPr sz="1500"/>
          </a:p>
        </p:txBody>
      </p:sp>
      <p:sp>
        <p:nvSpPr>
          <p:cNvPr id="245" name="Google Shape;24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About FBProphet</a:t>
            </a:r>
            <a:endParaRPr/>
          </a:p>
        </p:txBody>
      </p:sp>
      <p:sp>
        <p:nvSpPr>
          <p:cNvPr id="251" name="Google Shape;251;p29"/>
          <p:cNvSpPr txBox="1"/>
          <p:nvPr>
            <p:ph idx="1" type="body"/>
          </p:nvPr>
        </p:nvSpPr>
        <p:spPr>
          <a:xfrm>
            <a:off x="1297500" y="1389950"/>
            <a:ext cx="7038900" cy="3436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Developed by Meta (previously Facebook, hence the name FB-Prophet)</a:t>
            </a:r>
            <a:endParaRPr/>
          </a:p>
          <a:p>
            <a:pPr indent="-311150" lvl="0" marL="457200" rtl="0" algn="l">
              <a:lnSpc>
                <a:spcPct val="150000"/>
              </a:lnSpc>
              <a:spcBef>
                <a:spcPts val="0"/>
              </a:spcBef>
              <a:spcAft>
                <a:spcPts val="0"/>
              </a:spcAft>
              <a:buSzPts val="1300"/>
              <a:buChar char="●"/>
            </a:pPr>
            <a:r>
              <a:rPr lang="en"/>
              <a:t>Based on sklearn API</a:t>
            </a:r>
            <a:endParaRPr/>
          </a:p>
          <a:p>
            <a:pPr indent="-311150" lvl="0" marL="457200" rtl="0" algn="l">
              <a:lnSpc>
                <a:spcPct val="150000"/>
              </a:lnSpc>
              <a:spcBef>
                <a:spcPts val="0"/>
              </a:spcBef>
              <a:spcAft>
                <a:spcPts val="0"/>
              </a:spcAft>
              <a:buSzPts val="1300"/>
              <a:buChar char="●"/>
            </a:pPr>
            <a:r>
              <a:rPr lang="en"/>
              <a:t>Takes 2 sets of inputs:</a:t>
            </a:r>
            <a:endParaRPr/>
          </a:p>
          <a:p>
            <a:pPr indent="-298450" lvl="1" marL="914400" rtl="0" algn="l">
              <a:lnSpc>
                <a:spcPct val="150000"/>
              </a:lnSpc>
              <a:spcBef>
                <a:spcPts val="0"/>
              </a:spcBef>
              <a:spcAft>
                <a:spcPts val="0"/>
              </a:spcAft>
              <a:buSzPts val="1100"/>
              <a:buChar char="○"/>
            </a:pPr>
            <a:r>
              <a:rPr lang="en"/>
              <a:t>d</a:t>
            </a:r>
            <a:r>
              <a:rPr lang="en"/>
              <a:t>s (DateTime/TimeStamp) column</a:t>
            </a:r>
            <a:endParaRPr/>
          </a:p>
          <a:p>
            <a:pPr indent="-298450" lvl="1" marL="914400" rtl="0" algn="l">
              <a:lnSpc>
                <a:spcPct val="150000"/>
              </a:lnSpc>
              <a:spcBef>
                <a:spcPts val="0"/>
              </a:spcBef>
              <a:spcAft>
                <a:spcPts val="0"/>
              </a:spcAft>
              <a:buSzPts val="1100"/>
              <a:buChar char="○"/>
            </a:pPr>
            <a:r>
              <a:rPr lang="en"/>
              <a:t>y numeric Data column (only support 1 numeric value)</a:t>
            </a:r>
            <a:endParaRPr/>
          </a:p>
          <a:p>
            <a:pPr indent="-311150" lvl="0" marL="457200" rtl="0" algn="l">
              <a:lnSpc>
                <a:spcPct val="150000"/>
              </a:lnSpc>
              <a:spcBef>
                <a:spcPts val="0"/>
              </a:spcBef>
              <a:spcAft>
                <a:spcPts val="0"/>
              </a:spcAft>
              <a:buSzPts val="1300"/>
              <a:buChar char="●"/>
            </a:pPr>
            <a:r>
              <a:rPr lang="en"/>
              <a:t>Analyzes the deltas/variations of y w.r.t. </a:t>
            </a:r>
            <a:r>
              <a:rPr lang="en"/>
              <a:t>d</a:t>
            </a:r>
            <a:r>
              <a:rPr lang="en"/>
              <a:t>s.</a:t>
            </a:r>
            <a:endParaRPr/>
          </a:p>
          <a:p>
            <a:pPr indent="-311150" lvl="0" marL="457200" rtl="0" algn="l">
              <a:lnSpc>
                <a:spcPct val="150000"/>
              </a:lnSpc>
              <a:spcBef>
                <a:spcPts val="0"/>
              </a:spcBef>
              <a:spcAft>
                <a:spcPts val="0"/>
              </a:spcAft>
              <a:buSzPts val="1300"/>
              <a:buChar char="●"/>
            </a:pPr>
            <a:r>
              <a:rPr lang="en"/>
              <a:t>Breaks dows variations into components based on model parameters:</a:t>
            </a:r>
            <a:endParaRPr/>
          </a:p>
          <a:p>
            <a:pPr indent="-298450" lvl="1" marL="914400" rtl="0" algn="l">
              <a:lnSpc>
                <a:spcPct val="150000"/>
              </a:lnSpc>
              <a:spcBef>
                <a:spcPts val="0"/>
              </a:spcBef>
              <a:spcAft>
                <a:spcPts val="0"/>
              </a:spcAft>
              <a:buSzPts val="1100"/>
              <a:buChar char="○"/>
            </a:pPr>
            <a:r>
              <a:rPr lang="en"/>
              <a:t>Overall Trend</a:t>
            </a:r>
            <a:endParaRPr/>
          </a:p>
          <a:p>
            <a:pPr indent="-298450" lvl="1" marL="914400" rtl="0" algn="l">
              <a:lnSpc>
                <a:spcPct val="150000"/>
              </a:lnSpc>
              <a:spcBef>
                <a:spcPts val="0"/>
              </a:spcBef>
              <a:spcAft>
                <a:spcPts val="0"/>
              </a:spcAft>
              <a:buSzPts val="1100"/>
              <a:buChar char="○"/>
            </a:pPr>
            <a:r>
              <a:rPr lang="en"/>
              <a:t>Yearly Patterns</a:t>
            </a:r>
            <a:endParaRPr/>
          </a:p>
          <a:p>
            <a:pPr indent="-298450" lvl="1" marL="914400" rtl="0" algn="l">
              <a:lnSpc>
                <a:spcPct val="150000"/>
              </a:lnSpc>
              <a:spcBef>
                <a:spcPts val="0"/>
              </a:spcBef>
              <a:spcAft>
                <a:spcPts val="0"/>
              </a:spcAft>
              <a:buSzPts val="1100"/>
              <a:buChar char="○"/>
            </a:pPr>
            <a:r>
              <a:rPr lang="en"/>
              <a:t>Weekly Patterns</a:t>
            </a:r>
            <a:endParaRPr/>
          </a:p>
          <a:p>
            <a:pPr indent="-298450" lvl="1" marL="914400" rtl="0" algn="l">
              <a:lnSpc>
                <a:spcPct val="150000"/>
              </a:lnSpc>
              <a:spcBef>
                <a:spcPts val="0"/>
              </a:spcBef>
              <a:spcAft>
                <a:spcPts val="0"/>
              </a:spcAft>
              <a:buSzPts val="1100"/>
              <a:buChar char="○"/>
            </a:pPr>
            <a:r>
              <a:rPr lang="en"/>
              <a:t>Daily Patterns</a:t>
            </a:r>
            <a:endParaRPr/>
          </a:p>
        </p:txBody>
      </p:sp>
      <p:sp>
        <p:nvSpPr>
          <p:cNvPr id="252" name="Google Shape;25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Assumptions and Constraints</a:t>
            </a:r>
            <a:endParaRPr/>
          </a:p>
        </p:txBody>
      </p:sp>
      <p:sp>
        <p:nvSpPr>
          <p:cNvPr id="258" name="Google Shape;258;p30"/>
          <p:cNvSpPr txBox="1"/>
          <p:nvPr>
            <p:ph idx="1" type="body"/>
          </p:nvPr>
        </p:nvSpPr>
        <p:spPr>
          <a:xfrm>
            <a:off x="1297500" y="1567550"/>
            <a:ext cx="7038900" cy="2911200"/>
          </a:xfrm>
          <a:prstGeom prst="rect">
            <a:avLst/>
          </a:prstGeom>
        </p:spPr>
        <p:txBody>
          <a:bodyPr anchorCtr="0" anchor="ctr" bIns="91425" lIns="91425" spcFirstLastPara="1" rIns="91425" wrap="square" tIns="91425">
            <a:normAutofit lnSpcReduction="10000"/>
          </a:bodyPr>
          <a:lstStyle/>
          <a:p>
            <a:pPr indent="-311150" lvl="0" marL="457200" rtl="0" algn="l">
              <a:lnSpc>
                <a:spcPct val="200000"/>
              </a:lnSpc>
              <a:spcBef>
                <a:spcPts val="0"/>
              </a:spcBef>
              <a:spcAft>
                <a:spcPts val="0"/>
              </a:spcAft>
              <a:buSzPts val="1300"/>
              <a:buChar char="●"/>
            </a:pPr>
            <a:r>
              <a:rPr lang="en"/>
              <a:t>Total 139 </a:t>
            </a:r>
            <a:r>
              <a:rPr lang="en" u="sng"/>
              <a:t>Link Points</a:t>
            </a:r>
            <a:r>
              <a:rPr lang="en"/>
              <a:t> (source of traffic speed data)</a:t>
            </a:r>
            <a:endParaRPr/>
          </a:p>
          <a:p>
            <a:pPr indent="-311150" lvl="0" marL="457200" rtl="0" algn="l">
              <a:lnSpc>
                <a:spcPct val="200000"/>
              </a:lnSpc>
              <a:spcBef>
                <a:spcPts val="0"/>
              </a:spcBef>
              <a:spcAft>
                <a:spcPts val="0"/>
              </a:spcAft>
              <a:buSzPts val="1300"/>
              <a:buChar char="●"/>
            </a:pPr>
            <a:r>
              <a:rPr lang="en"/>
              <a:t>Time-Series data averaged for all the </a:t>
            </a:r>
            <a:r>
              <a:rPr lang="en" u="sng"/>
              <a:t>Link Points</a:t>
            </a:r>
            <a:r>
              <a:rPr lang="en"/>
              <a:t>.</a:t>
            </a:r>
            <a:endParaRPr/>
          </a:p>
          <a:p>
            <a:pPr indent="-298450" lvl="1" marL="914400" rtl="0" algn="l">
              <a:lnSpc>
                <a:spcPct val="200000"/>
              </a:lnSpc>
              <a:spcBef>
                <a:spcPts val="0"/>
              </a:spcBef>
              <a:spcAft>
                <a:spcPts val="0"/>
              </a:spcAft>
              <a:buSzPts val="1100"/>
              <a:buChar char="○"/>
            </a:pPr>
            <a:r>
              <a:rPr lang="en"/>
              <a:t>Some might be slower (inner streets, intersections)</a:t>
            </a:r>
            <a:endParaRPr/>
          </a:p>
          <a:p>
            <a:pPr indent="-298450" lvl="1" marL="914400" rtl="0" algn="l">
              <a:lnSpc>
                <a:spcPct val="200000"/>
              </a:lnSpc>
              <a:spcBef>
                <a:spcPts val="0"/>
              </a:spcBef>
              <a:spcAft>
                <a:spcPts val="0"/>
              </a:spcAft>
              <a:buSzPts val="1100"/>
              <a:buChar char="○"/>
            </a:pPr>
            <a:r>
              <a:rPr lang="en"/>
              <a:t>Some might be faster (major highways, freeways)</a:t>
            </a:r>
            <a:endParaRPr/>
          </a:p>
          <a:p>
            <a:pPr indent="-311150" lvl="0" marL="457200" rtl="0" algn="l">
              <a:lnSpc>
                <a:spcPct val="200000"/>
              </a:lnSpc>
              <a:spcBef>
                <a:spcPts val="0"/>
              </a:spcBef>
              <a:spcAft>
                <a:spcPts val="0"/>
              </a:spcAft>
              <a:buSzPts val="1300"/>
              <a:buChar char="●"/>
            </a:pPr>
            <a:r>
              <a:rPr lang="en"/>
              <a:t>The model represents the overall average speed for entire New York City at any given time of day, day of week, day of year, and years from 2018-2021.</a:t>
            </a:r>
            <a:endParaRPr/>
          </a:p>
          <a:p>
            <a:pPr indent="-311150" lvl="0" marL="457200" rtl="0" algn="l">
              <a:lnSpc>
                <a:spcPct val="200000"/>
              </a:lnSpc>
              <a:spcBef>
                <a:spcPts val="0"/>
              </a:spcBef>
              <a:spcAft>
                <a:spcPts val="0"/>
              </a:spcAft>
              <a:buSzPts val="1300"/>
              <a:buChar char="●"/>
            </a:pPr>
            <a:r>
              <a:rPr lang="en"/>
              <a:t>Lower average speeds are inferred as higher possibility for congestions. In reality, vehicle density has to be considered as well. </a:t>
            </a:r>
            <a:r>
              <a:rPr lang="en"/>
              <a:t>Unfortunately</a:t>
            </a:r>
            <a:r>
              <a:rPr lang="en"/>
              <a:t>, no data available for that.</a:t>
            </a:r>
            <a:endParaRPr/>
          </a:p>
        </p:txBody>
      </p:sp>
      <p:sp>
        <p:nvSpPr>
          <p:cNvPr id="259" name="Google Shape;25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1"/>
          <p:cNvPicPr preferRelativeResize="0"/>
          <p:nvPr/>
        </p:nvPicPr>
        <p:blipFill>
          <a:blip r:embed="rId3">
            <a:alphaModFix/>
          </a:blip>
          <a:stretch>
            <a:fillRect/>
          </a:stretch>
        </p:blipFill>
        <p:spPr>
          <a:xfrm>
            <a:off x="2057400" y="977037"/>
            <a:ext cx="5029200" cy="2092147"/>
          </a:xfrm>
          <a:prstGeom prst="rect">
            <a:avLst/>
          </a:prstGeom>
          <a:noFill/>
          <a:ln>
            <a:noFill/>
          </a:ln>
        </p:spPr>
      </p:pic>
      <p:sp>
        <p:nvSpPr>
          <p:cNvPr id="265" name="Google Shape;265;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Time-Series Exploration: Overall Trend</a:t>
            </a:r>
            <a:endParaRPr/>
          </a:p>
        </p:txBody>
      </p:sp>
      <p:pic>
        <p:nvPicPr>
          <p:cNvPr id="266" name="Google Shape;266;p31"/>
          <p:cNvPicPr preferRelativeResize="0"/>
          <p:nvPr/>
        </p:nvPicPr>
        <p:blipFill>
          <a:blip r:embed="rId4">
            <a:alphaModFix/>
          </a:blip>
          <a:stretch>
            <a:fillRect/>
          </a:stretch>
        </p:blipFill>
        <p:spPr>
          <a:xfrm>
            <a:off x="2057400" y="3109417"/>
            <a:ext cx="5029200" cy="1850745"/>
          </a:xfrm>
          <a:prstGeom prst="rect">
            <a:avLst/>
          </a:prstGeom>
          <a:noFill/>
          <a:ln>
            <a:noFill/>
          </a:ln>
        </p:spPr>
      </p:pic>
      <p:sp>
        <p:nvSpPr>
          <p:cNvPr id="267" name="Google Shape;26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idx="1" type="body"/>
          </p:nvPr>
        </p:nvSpPr>
        <p:spPr>
          <a:xfrm>
            <a:off x="1297500" y="1307850"/>
            <a:ext cx="7038900" cy="3363000"/>
          </a:xfrm>
          <a:prstGeom prst="rect">
            <a:avLst/>
          </a:prstGeom>
        </p:spPr>
        <p:txBody>
          <a:bodyPr anchorCtr="0" anchor="ctr" bIns="91425" lIns="91425" spcFirstLastPara="1" rIns="91425" wrap="square" tIns="91425">
            <a:noAutofit/>
          </a:bodyPr>
          <a:lstStyle/>
          <a:p>
            <a:pPr indent="-323850" lvl="0" marL="457200" rtl="0" algn="l">
              <a:lnSpc>
                <a:spcPct val="200000"/>
              </a:lnSpc>
              <a:spcBef>
                <a:spcPts val="0"/>
              </a:spcBef>
              <a:spcAft>
                <a:spcPts val="0"/>
              </a:spcAft>
              <a:buSzPts val="1500"/>
              <a:buChar char="●"/>
            </a:pPr>
            <a:r>
              <a:rPr lang="en" sz="1500"/>
              <a:t>Cross Zeigler</a:t>
            </a:r>
            <a:endParaRPr sz="1500"/>
          </a:p>
          <a:p>
            <a:pPr indent="-323850" lvl="0" marL="457200" rtl="0" algn="l">
              <a:lnSpc>
                <a:spcPct val="200000"/>
              </a:lnSpc>
              <a:spcBef>
                <a:spcPts val="0"/>
              </a:spcBef>
              <a:spcAft>
                <a:spcPts val="0"/>
              </a:spcAft>
              <a:buSzPts val="1500"/>
              <a:buChar char="●"/>
            </a:pPr>
            <a:r>
              <a:rPr lang="en" sz="1500"/>
              <a:t>Ewin Hong</a:t>
            </a:r>
            <a:endParaRPr sz="1500"/>
          </a:p>
          <a:p>
            <a:pPr indent="-323850" lvl="0" marL="457200" rtl="0" algn="l">
              <a:lnSpc>
                <a:spcPct val="200000"/>
              </a:lnSpc>
              <a:spcBef>
                <a:spcPts val="0"/>
              </a:spcBef>
              <a:spcAft>
                <a:spcPts val="0"/>
              </a:spcAft>
              <a:buSzPts val="1500"/>
              <a:buChar char="●"/>
            </a:pPr>
            <a:r>
              <a:rPr lang="en" sz="1500"/>
              <a:t>Neethu Battula</a:t>
            </a:r>
            <a:endParaRPr sz="1500"/>
          </a:p>
          <a:p>
            <a:pPr indent="-323850" lvl="0" marL="457200" rtl="0" algn="l">
              <a:lnSpc>
                <a:spcPct val="200000"/>
              </a:lnSpc>
              <a:spcBef>
                <a:spcPts val="0"/>
              </a:spcBef>
              <a:spcAft>
                <a:spcPts val="0"/>
              </a:spcAft>
              <a:buSzPts val="1500"/>
              <a:buChar char="●"/>
            </a:pPr>
            <a:r>
              <a:rPr lang="en" sz="1500"/>
              <a:t>Sagar D. Goswami</a:t>
            </a:r>
            <a:endParaRPr sz="1500"/>
          </a:p>
          <a:p>
            <a:pPr indent="-323850" lvl="0" marL="457200" rtl="0" algn="l">
              <a:lnSpc>
                <a:spcPct val="200000"/>
              </a:lnSpc>
              <a:spcBef>
                <a:spcPts val="0"/>
              </a:spcBef>
              <a:spcAft>
                <a:spcPts val="0"/>
              </a:spcAft>
              <a:buSzPts val="1500"/>
              <a:buChar char="●"/>
            </a:pPr>
            <a:r>
              <a:rPr lang="en" sz="1500"/>
              <a:t>Suchada Hapikul</a:t>
            </a:r>
            <a:endParaRPr sz="1500"/>
          </a:p>
          <a:p>
            <a:pPr indent="0" lvl="0" marL="0" rtl="0" algn="ctr">
              <a:lnSpc>
                <a:spcPct val="200000"/>
              </a:lnSpc>
              <a:spcBef>
                <a:spcPts val="1200"/>
              </a:spcBef>
              <a:spcAft>
                <a:spcPts val="1200"/>
              </a:spcAft>
              <a:buNone/>
            </a:pPr>
            <a:r>
              <a:rPr lang="en" sz="1500"/>
              <a:t>In guidance of Dr. Liao</a:t>
            </a:r>
            <a:endParaRPr sz="1500"/>
          </a:p>
        </p:txBody>
      </p:sp>
      <p:sp>
        <p:nvSpPr>
          <p:cNvPr id="142" name="Google Shape;142;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a:t>
            </a:r>
            <a:endParaRPr/>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Time-Series Exploration: Yearly Pattern</a:t>
            </a:r>
            <a:endParaRPr/>
          </a:p>
        </p:txBody>
      </p:sp>
      <p:pic>
        <p:nvPicPr>
          <p:cNvPr id="273" name="Google Shape;273;p32"/>
          <p:cNvPicPr preferRelativeResize="0"/>
          <p:nvPr/>
        </p:nvPicPr>
        <p:blipFill>
          <a:blip r:embed="rId3">
            <a:alphaModFix/>
          </a:blip>
          <a:stretch>
            <a:fillRect/>
          </a:stretch>
        </p:blipFill>
        <p:spPr>
          <a:xfrm>
            <a:off x="4572000" y="1586013"/>
            <a:ext cx="4114801" cy="1429894"/>
          </a:xfrm>
          <a:prstGeom prst="rect">
            <a:avLst/>
          </a:prstGeom>
          <a:noFill/>
          <a:ln>
            <a:noFill/>
          </a:ln>
        </p:spPr>
      </p:pic>
      <p:pic>
        <p:nvPicPr>
          <p:cNvPr id="274" name="Google Shape;274;p32"/>
          <p:cNvPicPr preferRelativeResize="0"/>
          <p:nvPr/>
        </p:nvPicPr>
        <p:blipFill>
          <a:blip r:embed="rId4">
            <a:alphaModFix/>
          </a:blip>
          <a:stretch>
            <a:fillRect/>
          </a:stretch>
        </p:blipFill>
        <p:spPr>
          <a:xfrm>
            <a:off x="4572000" y="3015894"/>
            <a:ext cx="4114802" cy="1491615"/>
          </a:xfrm>
          <a:prstGeom prst="rect">
            <a:avLst/>
          </a:prstGeom>
          <a:noFill/>
          <a:ln>
            <a:noFill/>
          </a:ln>
        </p:spPr>
      </p:pic>
      <p:pic>
        <p:nvPicPr>
          <p:cNvPr id="275" name="Google Shape;275;p32"/>
          <p:cNvPicPr preferRelativeResize="0"/>
          <p:nvPr/>
        </p:nvPicPr>
        <p:blipFill>
          <a:blip r:embed="rId5">
            <a:alphaModFix/>
          </a:blip>
          <a:stretch>
            <a:fillRect/>
          </a:stretch>
        </p:blipFill>
        <p:spPr>
          <a:xfrm>
            <a:off x="457200" y="1586033"/>
            <a:ext cx="4114800" cy="1522477"/>
          </a:xfrm>
          <a:prstGeom prst="rect">
            <a:avLst/>
          </a:prstGeom>
          <a:noFill/>
          <a:ln>
            <a:noFill/>
          </a:ln>
        </p:spPr>
      </p:pic>
      <p:pic>
        <p:nvPicPr>
          <p:cNvPr id="276" name="Google Shape;276;p32"/>
          <p:cNvPicPr preferRelativeResize="0"/>
          <p:nvPr/>
        </p:nvPicPr>
        <p:blipFill>
          <a:blip r:embed="rId6">
            <a:alphaModFix/>
          </a:blip>
          <a:stretch>
            <a:fillRect/>
          </a:stretch>
        </p:blipFill>
        <p:spPr>
          <a:xfrm>
            <a:off x="457200" y="3087903"/>
            <a:ext cx="4114801" cy="1419606"/>
          </a:xfrm>
          <a:prstGeom prst="rect">
            <a:avLst/>
          </a:prstGeom>
          <a:noFill/>
          <a:ln>
            <a:noFill/>
          </a:ln>
        </p:spPr>
      </p:pic>
      <p:sp>
        <p:nvSpPr>
          <p:cNvPr id="277" name="Google Shape;27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Time-Series Exploration: Weekly Pattern</a:t>
            </a:r>
            <a:endParaRPr/>
          </a:p>
        </p:txBody>
      </p:sp>
      <p:pic>
        <p:nvPicPr>
          <p:cNvPr id="283" name="Google Shape;283;p33"/>
          <p:cNvPicPr preferRelativeResize="0"/>
          <p:nvPr/>
        </p:nvPicPr>
        <p:blipFill>
          <a:blip r:embed="rId3">
            <a:alphaModFix/>
          </a:blip>
          <a:stretch>
            <a:fillRect/>
          </a:stretch>
        </p:blipFill>
        <p:spPr>
          <a:xfrm>
            <a:off x="4572000" y="1892563"/>
            <a:ext cx="4114799" cy="1162431"/>
          </a:xfrm>
          <a:prstGeom prst="rect">
            <a:avLst/>
          </a:prstGeom>
          <a:noFill/>
          <a:ln>
            <a:noFill/>
          </a:ln>
        </p:spPr>
      </p:pic>
      <p:pic>
        <p:nvPicPr>
          <p:cNvPr id="284" name="Google Shape;284;p33"/>
          <p:cNvPicPr preferRelativeResize="0"/>
          <p:nvPr/>
        </p:nvPicPr>
        <p:blipFill>
          <a:blip r:embed="rId4">
            <a:alphaModFix/>
          </a:blip>
          <a:stretch>
            <a:fillRect/>
          </a:stretch>
        </p:blipFill>
        <p:spPr>
          <a:xfrm>
            <a:off x="4572000" y="3054991"/>
            <a:ext cx="4114802" cy="1460754"/>
          </a:xfrm>
          <a:prstGeom prst="rect">
            <a:avLst/>
          </a:prstGeom>
          <a:noFill/>
          <a:ln>
            <a:noFill/>
          </a:ln>
        </p:spPr>
      </p:pic>
      <p:pic>
        <p:nvPicPr>
          <p:cNvPr id="285" name="Google Shape;285;p33"/>
          <p:cNvPicPr preferRelativeResize="0"/>
          <p:nvPr/>
        </p:nvPicPr>
        <p:blipFill>
          <a:blip r:embed="rId5">
            <a:alphaModFix/>
          </a:blip>
          <a:stretch>
            <a:fillRect/>
          </a:stretch>
        </p:blipFill>
        <p:spPr>
          <a:xfrm>
            <a:off x="457200" y="1887425"/>
            <a:ext cx="4114799" cy="1172718"/>
          </a:xfrm>
          <a:prstGeom prst="rect">
            <a:avLst/>
          </a:prstGeom>
          <a:noFill/>
          <a:ln>
            <a:noFill/>
          </a:ln>
        </p:spPr>
      </p:pic>
      <p:pic>
        <p:nvPicPr>
          <p:cNvPr id="286" name="Google Shape;286;p33"/>
          <p:cNvPicPr preferRelativeResize="0"/>
          <p:nvPr/>
        </p:nvPicPr>
        <p:blipFill>
          <a:blip r:embed="rId6">
            <a:alphaModFix/>
          </a:blip>
          <a:stretch>
            <a:fillRect/>
          </a:stretch>
        </p:blipFill>
        <p:spPr>
          <a:xfrm>
            <a:off x="457200" y="3013848"/>
            <a:ext cx="4114799" cy="1501901"/>
          </a:xfrm>
          <a:prstGeom prst="rect">
            <a:avLst/>
          </a:prstGeom>
          <a:noFill/>
          <a:ln>
            <a:noFill/>
          </a:ln>
        </p:spPr>
      </p:pic>
      <p:sp>
        <p:nvSpPr>
          <p:cNvPr id="287" name="Google Shape;28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8" name="Google Shape;288;p33"/>
          <p:cNvPicPr preferRelativeResize="0"/>
          <p:nvPr/>
        </p:nvPicPr>
        <p:blipFill>
          <a:blip r:embed="rId3">
            <a:alphaModFix/>
          </a:blip>
          <a:stretch>
            <a:fillRect/>
          </a:stretch>
        </p:blipFill>
        <p:spPr>
          <a:xfrm>
            <a:off x="4538375" y="1892563"/>
            <a:ext cx="4114799" cy="1162431"/>
          </a:xfrm>
          <a:prstGeom prst="rect">
            <a:avLst/>
          </a:prstGeom>
          <a:noFill/>
          <a:ln>
            <a:noFill/>
          </a:ln>
        </p:spPr>
      </p:pic>
      <p:pic>
        <p:nvPicPr>
          <p:cNvPr id="289" name="Google Shape;289;p33"/>
          <p:cNvPicPr preferRelativeResize="0"/>
          <p:nvPr/>
        </p:nvPicPr>
        <p:blipFill>
          <a:blip r:embed="rId4">
            <a:alphaModFix/>
          </a:blip>
          <a:stretch>
            <a:fillRect/>
          </a:stretch>
        </p:blipFill>
        <p:spPr>
          <a:xfrm>
            <a:off x="4538375" y="3054991"/>
            <a:ext cx="4114802" cy="1460754"/>
          </a:xfrm>
          <a:prstGeom prst="rect">
            <a:avLst/>
          </a:prstGeom>
          <a:noFill/>
          <a:ln>
            <a:noFill/>
          </a:ln>
        </p:spPr>
      </p:pic>
      <p:pic>
        <p:nvPicPr>
          <p:cNvPr id="290" name="Google Shape;290;p33"/>
          <p:cNvPicPr preferRelativeResize="0"/>
          <p:nvPr/>
        </p:nvPicPr>
        <p:blipFill>
          <a:blip r:embed="rId5">
            <a:alphaModFix/>
          </a:blip>
          <a:stretch>
            <a:fillRect/>
          </a:stretch>
        </p:blipFill>
        <p:spPr>
          <a:xfrm>
            <a:off x="423575" y="1887425"/>
            <a:ext cx="4114799" cy="11727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Time-Series Exploration: Daily Pattern</a:t>
            </a:r>
            <a:endParaRPr/>
          </a:p>
        </p:txBody>
      </p:sp>
      <p:pic>
        <p:nvPicPr>
          <p:cNvPr id="296" name="Google Shape;296;p34"/>
          <p:cNvPicPr preferRelativeResize="0"/>
          <p:nvPr/>
        </p:nvPicPr>
        <p:blipFill>
          <a:blip r:embed="rId3">
            <a:alphaModFix/>
          </a:blip>
          <a:stretch>
            <a:fillRect/>
          </a:stretch>
        </p:blipFill>
        <p:spPr>
          <a:xfrm>
            <a:off x="4572000" y="1747500"/>
            <a:ext cx="4114799" cy="1368171"/>
          </a:xfrm>
          <a:prstGeom prst="rect">
            <a:avLst/>
          </a:prstGeom>
          <a:noFill/>
          <a:ln>
            <a:noFill/>
          </a:ln>
        </p:spPr>
      </p:pic>
      <p:pic>
        <p:nvPicPr>
          <p:cNvPr id="297" name="Google Shape;297;p34"/>
          <p:cNvPicPr preferRelativeResize="0"/>
          <p:nvPr/>
        </p:nvPicPr>
        <p:blipFill>
          <a:blip r:embed="rId4">
            <a:alphaModFix/>
          </a:blip>
          <a:stretch>
            <a:fillRect/>
          </a:stretch>
        </p:blipFill>
        <p:spPr>
          <a:xfrm>
            <a:off x="4572000" y="3115677"/>
            <a:ext cx="4114799" cy="1368171"/>
          </a:xfrm>
          <a:prstGeom prst="rect">
            <a:avLst/>
          </a:prstGeom>
          <a:noFill/>
          <a:ln>
            <a:noFill/>
          </a:ln>
        </p:spPr>
      </p:pic>
      <p:pic>
        <p:nvPicPr>
          <p:cNvPr id="298" name="Google Shape;298;p34"/>
          <p:cNvPicPr preferRelativeResize="0"/>
          <p:nvPr/>
        </p:nvPicPr>
        <p:blipFill>
          <a:blip r:embed="rId5">
            <a:alphaModFix/>
          </a:blip>
          <a:stretch>
            <a:fillRect/>
          </a:stretch>
        </p:blipFill>
        <p:spPr>
          <a:xfrm>
            <a:off x="457200" y="1747502"/>
            <a:ext cx="4114799" cy="1368171"/>
          </a:xfrm>
          <a:prstGeom prst="rect">
            <a:avLst/>
          </a:prstGeom>
          <a:noFill/>
          <a:ln>
            <a:noFill/>
          </a:ln>
        </p:spPr>
      </p:pic>
      <p:pic>
        <p:nvPicPr>
          <p:cNvPr id="299" name="Google Shape;299;p34"/>
          <p:cNvPicPr preferRelativeResize="0"/>
          <p:nvPr/>
        </p:nvPicPr>
        <p:blipFill>
          <a:blip r:embed="rId6">
            <a:alphaModFix/>
          </a:blip>
          <a:stretch>
            <a:fillRect/>
          </a:stretch>
        </p:blipFill>
        <p:spPr>
          <a:xfrm>
            <a:off x="457200" y="3053969"/>
            <a:ext cx="4114799" cy="1429892"/>
          </a:xfrm>
          <a:prstGeom prst="rect">
            <a:avLst/>
          </a:prstGeom>
          <a:noFill/>
          <a:ln>
            <a:noFill/>
          </a:ln>
        </p:spPr>
      </p:pic>
      <p:sp>
        <p:nvSpPr>
          <p:cNvPr id="300" name="Google Shape;30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Time-Series Model Parameters</a:t>
            </a:r>
            <a:endParaRPr/>
          </a:p>
        </p:txBody>
      </p:sp>
      <p:sp>
        <p:nvSpPr>
          <p:cNvPr id="306" name="Google Shape;306;p35"/>
          <p:cNvSpPr txBox="1"/>
          <p:nvPr>
            <p:ph idx="1" type="body"/>
          </p:nvPr>
        </p:nvSpPr>
        <p:spPr>
          <a:xfrm>
            <a:off x="1143000" y="1996250"/>
            <a:ext cx="6858000" cy="2667000"/>
          </a:xfrm>
          <a:prstGeom prst="rect">
            <a:avLst/>
          </a:prstGeom>
        </p:spPr>
        <p:txBody>
          <a:bodyPr anchorCtr="0" anchor="ctr" bIns="91425" lIns="91425" spcFirstLastPara="1" rIns="91425" wrap="square" tIns="91425">
            <a:normAutofit fontScale="70000" lnSpcReduction="20000"/>
          </a:bodyPr>
          <a:lstStyle/>
          <a:p>
            <a:pPr indent="0" lvl="0" marL="0" rtl="0" algn="l">
              <a:lnSpc>
                <a:spcPct val="150000"/>
              </a:lnSpc>
              <a:spcBef>
                <a:spcPts val="0"/>
              </a:spcBef>
              <a:spcAft>
                <a:spcPts val="0"/>
              </a:spcAft>
              <a:buNone/>
            </a:pPr>
            <a:r>
              <a:rPr lang="en">
                <a:latin typeface="Roboto Mono Medium"/>
                <a:ea typeface="Roboto Mono Medium"/>
                <a:cs typeface="Roboto Mono Medium"/>
                <a:sym typeface="Roboto Mono Medium"/>
              </a:rPr>
              <a:t>ts_model = Prophet(</a:t>
            </a:r>
            <a:endParaRPr>
              <a:latin typeface="Roboto Mono Medium"/>
              <a:ea typeface="Roboto Mono Medium"/>
              <a:cs typeface="Roboto Mono Medium"/>
              <a:sym typeface="Roboto Mono Medium"/>
            </a:endParaRPr>
          </a:p>
          <a:p>
            <a:pPr indent="457200" lvl="0" marL="0" rtl="0" algn="l">
              <a:lnSpc>
                <a:spcPct val="150000"/>
              </a:lnSpc>
              <a:spcBef>
                <a:spcPts val="1200"/>
              </a:spcBef>
              <a:spcAft>
                <a:spcPts val="0"/>
              </a:spcAft>
              <a:buNone/>
            </a:pPr>
            <a:r>
              <a:rPr lang="en">
                <a:latin typeface="Roboto Mono Medium"/>
                <a:ea typeface="Roboto Mono Medium"/>
                <a:cs typeface="Roboto Mono Medium"/>
                <a:sym typeface="Roboto Mono Medium"/>
              </a:rPr>
              <a:t>changepoint_prior_scale=0.5,		# determines flexibility of trend</a:t>
            </a:r>
            <a:endParaRPr>
              <a:latin typeface="Roboto Mono Medium"/>
              <a:ea typeface="Roboto Mono Medium"/>
              <a:cs typeface="Roboto Mono Medium"/>
              <a:sym typeface="Roboto Mono Medium"/>
            </a:endParaRPr>
          </a:p>
          <a:p>
            <a:pPr indent="457200" lvl="0" marL="0" rtl="0" algn="l">
              <a:lnSpc>
                <a:spcPct val="150000"/>
              </a:lnSpc>
              <a:spcBef>
                <a:spcPts val="1200"/>
              </a:spcBef>
              <a:spcAft>
                <a:spcPts val="0"/>
              </a:spcAft>
              <a:buNone/>
            </a:pPr>
            <a:r>
              <a:rPr lang="en">
                <a:latin typeface="Roboto Mono Medium"/>
                <a:ea typeface="Roboto Mono Medium"/>
                <a:cs typeface="Roboto Mono Medium"/>
                <a:sym typeface="Roboto Mono Medium"/>
              </a:rPr>
              <a:t>seasonality_prior_scale=0.01,		# determines flexibility of seasonality</a:t>
            </a:r>
            <a:endParaRPr>
              <a:latin typeface="Roboto Mono Medium"/>
              <a:ea typeface="Roboto Mono Medium"/>
              <a:cs typeface="Roboto Mono Medium"/>
              <a:sym typeface="Roboto Mono Medium"/>
            </a:endParaRPr>
          </a:p>
          <a:p>
            <a:pPr indent="457200" lvl="0" marL="0" rtl="0" algn="l">
              <a:lnSpc>
                <a:spcPct val="150000"/>
              </a:lnSpc>
              <a:spcBef>
                <a:spcPts val="1200"/>
              </a:spcBef>
              <a:spcAft>
                <a:spcPts val="0"/>
              </a:spcAft>
              <a:buNone/>
            </a:pPr>
            <a:r>
              <a:rPr lang="en">
                <a:latin typeface="Roboto Mono Medium"/>
                <a:ea typeface="Roboto Mono Medium"/>
                <a:cs typeface="Roboto Mono Medium"/>
                <a:sym typeface="Roboto Mono Medium"/>
              </a:rPr>
              <a:t>interval_width=0.9,				# defines Confidence Interval for predictions</a:t>
            </a:r>
            <a:endParaRPr>
              <a:latin typeface="Roboto Mono Medium"/>
              <a:ea typeface="Roboto Mono Medium"/>
              <a:cs typeface="Roboto Mono Medium"/>
              <a:sym typeface="Roboto Mono Medium"/>
            </a:endParaRPr>
          </a:p>
          <a:p>
            <a:pPr indent="457200" lvl="0" marL="0" rtl="0" algn="l">
              <a:lnSpc>
                <a:spcPct val="150000"/>
              </a:lnSpc>
              <a:spcBef>
                <a:spcPts val="1200"/>
              </a:spcBef>
              <a:spcAft>
                <a:spcPts val="0"/>
              </a:spcAft>
              <a:buNone/>
            </a:pPr>
            <a:r>
              <a:rPr lang="en">
                <a:latin typeface="Roboto Mono Medium"/>
                <a:ea typeface="Roboto Mono Medium"/>
                <a:cs typeface="Roboto Mono Medium"/>
                <a:sym typeface="Roboto Mono Medium"/>
              </a:rPr>
              <a:t>daily_seasonality=True,</a:t>
            </a:r>
            <a:endParaRPr>
              <a:latin typeface="Roboto Mono Medium"/>
              <a:ea typeface="Roboto Mono Medium"/>
              <a:cs typeface="Roboto Mono Medium"/>
              <a:sym typeface="Roboto Mono Medium"/>
            </a:endParaRPr>
          </a:p>
          <a:p>
            <a:pPr indent="457200" lvl="0" marL="0" rtl="0" algn="l">
              <a:lnSpc>
                <a:spcPct val="150000"/>
              </a:lnSpc>
              <a:spcBef>
                <a:spcPts val="1200"/>
              </a:spcBef>
              <a:spcAft>
                <a:spcPts val="0"/>
              </a:spcAft>
              <a:buNone/>
            </a:pPr>
            <a:r>
              <a:rPr lang="en">
                <a:latin typeface="Roboto Mono Medium"/>
                <a:ea typeface="Roboto Mono Medium"/>
                <a:cs typeface="Roboto Mono Medium"/>
                <a:sym typeface="Roboto Mono Medium"/>
              </a:rPr>
              <a:t>weekly_seasonality=True,</a:t>
            </a:r>
            <a:endParaRPr>
              <a:latin typeface="Roboto Mono Medium"/>
              <a:ea typeface="Roboto Mono Medium"/>
              <a:cs typeface="Roboto Mono Medium"/>
              <a:sym typeface="Roboto Mono Medium"/>
            </a:endParaRPr>
          </a:p>
          <a:p>
            <a:pPr indent="457200" lvl="0" marL="0" rtl="0" algn="l">
              <a:lnSpc>
                <a:spcPct val="150000"/>
              </a:lnSpc>
              <a:spcBef>
                <a:spcPts val="1200"/>
              </a:spcBef>
              <a:spcAft>
                <a:spcPts val="0"/>
              </a:spcAft>
              <a:buNone/>
            </a:pPr>
            <a:r>
              <a:rPr lang="en">
                <a:latin typeface="Roboto Mono Medium"/>
                <a:ea typeface="Roboto Mono Medium"/>
                <a:cs typeface="Roboto Mono Medium"/>
                <a:sym typeface="Roboto Mono Medium"/>
              </a:rPr>
              <a:t>yearly_seasonality=False</a:t>
            </a:r>
            <a:endParaRPr>
              <a:latin typeface="Roboto Mono Medium"/>
              <a:ea typeface="Roboto Mono Medium"/>
              <a:cs typeface="Roboto Mono Medium"/>
              <a:sym typeface="Roboto Mono Medium"/>
            </a:endParaRPr>
          </a:p>
          <a:p>
            <a:pPr indent="0" lvl="0" marL="0" rtl="0" algn="l">
              <a:lnSpc>
                <a:spcPct val="150000"/>
              </a:lnSpc>
              <a:spcBef>
                <a:spcPts val="1200"/>
              </a:spcBef>
              <a:spcAft>
                <a:spcPts val="1200"/>
              </a:spcAft>
              <a:buNone/>
            </a:pP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p:txBody>
      </p:sp>
      <p:sp>
        <p:nvSpPr>
          <p:cNvPr id="307" name="Google Shape;30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35"/>
          <p:cNvPicPr preferRelativeResize="0"/>
          <p:nvPr/>
        </p:nvPicPr>
        <p:blipFill>
          <a:blip r:embed="rId3">
            <a:alphaModFix/>
          </a:blip>
          <a:stretch>
            <a:fillRect/>
          </a:stretch>
        </p:blipFill>
        <p:spPr>
          <a:xfrm>
            <a:off x="1828799" y="1084135"/>
            <a:ext cx="5486401" cy="91211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Time-Series Model</a:t>
            </a:r>
            <a:endParaRPr/>
          </a:p>
        </p:txBody>
      </p:sp>
      <p:pic>
        <p:nvPicPr>
          <p:cNvPr id="314" name="Google Shape;314;p36"/>
          <p:cNvPicPr preferRelativeResize="0"/>
          <p:nvPr/>
        </p:nvPicPr>
        <p:blipFill>
          <a:blip r:embed="rId3">
            <a:alphaModFix/>
          </a:blip>
          <a:stretch>
            <a:fillRect/>
          </a:stretch>
        </p:blipFill>
        <p:spPr>
          <a:xfrm>
            <a:off x="2651760" y="1108710"/>
            <a:ext cx="3840480" cy="3840480"/>
          </a:xfrm>
          <a:prstGeom prst="rect">
            <a:avLst/>
          </a:prstGeom>
          <a:noFill/>
          <a:ln>
            <a:noFill/>
          </a:ln>
        </p:spPr>
      </p:pic>
      <p:pic>
        <p:nvPicPr>
          <p:cNvPr id="315" name="Google Shape;315;p36"/>
          <p:cNvPicPr preferRelativeResize="0"/>
          <p:nvPr/>
        </p:nvPicPr>
        <p:blipFill>
          <a:blip r:embed="rId4">
            <a:alphaModFix/>
          </a:blip>
          <a:stretch>
            <a:fillRect/>
          </a:stretch>
        </p:blipFill>
        <p:spPr>
          <a:xfrm>
            <a:off x="2514600" y="971550"/>
            <a:ext cx="4114800" cy="4114800"/>
          </a:xfrm>
          <a:prstGeom prst="rect">
            <a:avLst/>
          </a:prstGeom>
          <a:noFill/>
          <a:ln>
            <a:noFill/>
          </a:ln>
        </p:spPr>
      </p:pic>
      <p:sp>
        <p:nvSpPr>
          <p:cNvPr id="316" name="Google Shape;31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Time-Series Projections</a:t>
            </a:r>
            <a:endParaRPr/>
          </a:p>
        </p:txBody>
      </p:sp>
      <p:pic>
        <p:nvPicPr>
          <p:cNvPr id="322" name="Google Shape;322;p37"/>
          <p:cNvPicPr preferRelativeResize="0"/>
          <p:nvPr/>
        </p:nvPicPr>
        <p:blipFill>
          <a:blip r:embed="rId3">
            <a:alphaModFix/>
          </a:blip>
          <a:stretch>
            <a:fillRect/>
          </a:stretch>
        </p:blipFill>
        <p:spPr>
          <a:xfrm>
            <a:off x="1600200" y="1260729"/>
            <a:ext cx="5943600" cy="3536442"/>
          </a:xfrm>
          <a:prstGeom prst="rect">
            <a:avLst/>
          </a:prstGeom>
          <a:noFill/>
          <a:ln>
            <a:noFill/>
          </a:ln>
        </p:spPr>
      </p:pic>
      <p:sp>
        <p:nvSpPr>
          <p:cNvPr id="323" name="Google Shape;32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823850" y="2053000"/>
            <a:ext cx="4587000" cy="1479600"/>
          </a:xfrm>
          <a:prstGeom prst="rect">
            <a:avLst/>
          </a:prstGeom>
        </p:spPr>
        <p:txBody>
          <a:bodyPr anchorCtr="0" anchor="ctr" bIns="91425" lIns="91425" spcFirstLastPara="1" rIns="91425" wrap="square" tIns="91425">
            <a:normAutofit/>
          </a:bodyPr>
          <a:lstStyle/>
          <a:p>
            <a:pPr indent="0" lvl="0" marL="0" rtl="0" algn="l">
              <a:lnSpc>
                <a:spcPct val="200000"/>
              </a:lnSpc>
              <a:spcBef>
                <a:spcPts val="0"/>
              </a:spcBef>
              <a:spcAft>
                <a:spcPts val="0"/>
              </a:spcAft>
              <a:buNone/>
            </a:pPr>
            <a:r>
              <a:rPr lang="en"/>
              <a:t>Decision Tree</a:t>
            </a:r>
            <a:br>
              <a:rPr lang="en"/>
            </a:br>
            <a:r>
              <a:rPr lang="en" sz="1400">
                <a:latin typeface="Lato"/>
                <a:ea typeface="Lato"/>
                <a:cs typeface="Lato"/>
                <a:sym typeface="Lato"/>
              </a:rPr>
              <a:t>(NYC: DoT Traffic Speed Dataset)</a:t>
            </a:r>
            <a:endParaRPr/>
          </a:p>
        </p:txBody>
      </p:sp>
      <p:sp>
        <p:nvSpPr>
          <p:cNvPr id="329" name="Google Shape;32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a:t>
            </a:r>
            <a:endParaRPr/>
          </a:p>
        </p:txBody>
      </p:sp>
      <p:sp>
        <p:nvSpPr>
          <p:cNvPr id="335" name="Google Shape;335;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sz="1500"/>
              <a:t>We have split the </a:t>
            </a:r>
            <a:r>
              <a:rPr lang="en" sz="1500"/>
              <a:t>dataset</a:t>
            </a:r>
            <a:r>
              <a:rPr lang="en" sz="1500"/>
              <a:t>  in 80:20 with random state as 42</a:t>
            </a:r>
            <a:endParaRPr sz="1500"/>
          </a:p>
          <a:p>
            <a:pPr indent="-323850" lvl="0" marL="457200" rtl="0" algn="l">
              <a:lnSpc>
                <a:spcPct val="200000"/>
              </a:lnSpc>
              <a:spcBef>
                <a:spcPts val="0"/>
              </a:spcBef>
              <a:spcAft>
                <a:spcPts val="0"/>
              </a:spcAft>
              <a:buSzPts val="1500"/>
              <a:buChar char="●"/>
            </a:pPr>
            <a:r>
              <a:rPr lang="en" sz="1500"/>
              <a:t>The accuracy for the model is 77% before the pruning</a:t>
            </a:r>
            <a:endParaRPr sz="1500"/>
          </a:p>
        </p:txBody>
      </p:sp>
      <p:sp>
        <p:nvSpPr>
          <p:cNvPr id="336" name="Google Shape;33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 tree</a:t>
            </a:r>
            <a:endParaRPr/>
          </a:p>
        </p:txBody>
      </p:sp>
      <p:pic>
        <p:nvPicPr>
          <p:cNvPr id="342" name="Google Shape;342;p40"/>
          <p:cNvPicPr preferRelativeResize="0"/>
          <p:nvPr/>
        </p:nvPicPr>
        <p:blipFill>
          <a:blip r:embed="rId3">
            <a:alphaModFix/>
          </a:blip>
          <a:stretch>
            <a:fillRect/>
          </a:stretch>
        </p:blipFill>
        <p:spPr>
          <a:xfrm>
            <a:off x="944879" y="1657350"/>
            <a:ext cx="7254241" cy="3200399"/>
          </a:xfrm>
          <a:prstGeom prst="rect">
            <a:avLst/>
          </a:prstGeom>
          <a:noFill/>
          <a:ln>
            <a:noFill/>
          </a:ln>
        </p:spPr>
      </p:pic>
      <p:sp>
        <p:nvSpPr>
          <p:cNvPr id="343" name="Google Shape;34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823850" y="2053000"/>
            <a:ext cx="4587000" cy="1479600"/>
          </a:xfrm>
          <a:prstGeom prst="rect">
            <a:avLst/>
          </a:prstGeom>
        </p:spPr>
        <p:txBody>
          <a:bodyPr anchorCtr="0" anchor="ctr" bIns="91425" lIns="91425" spcFirstLastPara="1" rIns="91425" wrap="square" tIns="91425">
            <a:normAutofit/>
          </a:bodyPr>
          <a:lstStyle/>
          <a:p>
            <a:pPr indent="0" lvl="0" marL="0" rtl="0" algn="l">
              <a:lnSpc>
                <a:spcPct val="200000"/>
              </a:lnSpc>
              <a:spcBef>
                <a:spcPts val="0"/>
              </a:spcBef>
              <a:spcAft>
                <a:spcPts val="0"/>
              </a:spcAft>
              <a:buNone/>
            </a:pPr>
            <a:r>
              <a:rPr lang="en"/>
              <a:t>MARS Analysis</a:t>
            </a:r>
            <a:br>
              <a:rPr lang="en"/>
            </a:br>
            <a:r>
              <a:rPr lang="en" sz="1400">
                <a:latin typeface="Lato"/>
                <a:ea typeface="Lato"/>
                <a:cs typeface="Lato"/>
                <a:sym typeface="Lato"/>
              </a:rPr>
              <a:t>(NYC: DoT Traffic Speed Dataset)</a:t>
            </a:r>
            <a:endParaRPr/>
          </a:p>
        </p:txBody>
      </p:sp>
      <p:sp>
        <p:nvSpPr>
          <p:cNvPr id="349" name="Google Shape;34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9" name="Google Shape;149;p15"/>
          <p:cNvSpPr txBox="1"/>
          <p:nvPr>
            <p:ph idx="1" type="body"/>
          </p:nvPr>
        </p:nvSpPr>
        <p:spPr>
          <a:xfrm>
            <a:off x="1297500" y="1032525"/>
            <a:ext cx="7038900" cy="3760200"/>
          </a:xfrm>
          <a:prstGeom prst="rect">
            <a:avLst/>
          </a:prstGeom>
        </p:spPr>
        <p:txBody>
          <a:bodyPr anchorCtr="0" anchor="ctr"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New York City (NYC) is notorious for bad traffic</a:t>
            </a:r>
            <a:endParaRPr sz="1500"/>
          </a:p>
          <a:p>
            <a:pPr indent="-323850" lvl="0" marL="457200" rtl="0" algn="l">
              <a:lnSpc>
                <a:spcPct val="150000"/>
              </a:lnSpc>
              <a:spcBef>
                <a:spcPts val="0"/>
              </a:spcBef>
              <a:spcAft>
                <a:spcPts val="0"/>
              </a:spcAft>
              <a:buSzPts val="1500"/>
              <a:buChar char="●"/>
            </a:pPr>
            <a:r>
              <a:rPr lang="en" sz="1500"/>
              <a:t>Study traffic within NYC to chart out congestion/traffic speed</a:t>
            </a:r>
            <a:endParaRPr sz="1500"/>
          </a:p>
          <a:p>
            <a:pPr indent="-323850" lvl="0" marL="457200" rtl="0" algn="l">
              <a:lnSpc>
                <a:spcPct val="150000"/>
              </a:lnSpc>
              <a:spcBef>
                <a:spcPts val="0"/>
              </a:spcBef>
              <a:spcAft>
                <a:spcPts val="0"/>
              </a:spcAft>
              <a:buSzPts val="1500"/>
              <a:buChar char="●"/>
            </a:pPr>
            <a:r>
              <a:rPr lang="en" sz="1500"/>
              <a:t>Create models to predict traffic speeds within NYC</a:t>
            </a:r>
            <a:endParaRPr sz="1500"/>
          </a:p>
          <a:p>
            <a:pPr indent="-323850" lvl="1" marL="914400" rtl="0" algn="l">
              <a:lnSpc>
                <a:spcPct val="150000"/>
              </a:lnSpc>
              <a:spcBef>
                <a:spcPts val="0"/>
              </a:spcBef>
              <a:spcAft>
                <a:spcPts val="0"/>
              </a:spcAft>
              <a:buSzPts val="1500"/>
              <a:buChar char="○"/>
            </a:pPr>
            <a:r>
              <a:rPr lang="en" sz="1500"/>
              <a:t>Hourly, daily, weekly, yearly</a:t>
            </a:r>
            <a:endParaRPr sz="1500"/>
          </a:p>
          <a:p>
            <a:pPr indent="-323850" lvl="0" marL="457200" rtl="0" algn="l">
              <a:lnSpc>
                <a:spcPct val="150000"/>
              </a:lnSpc>
              <a:spcBef>
                <a:spcPts val="0"/>
              </a:spcBef>
              <a:spcAft>
                <a:spcPts val="0"/>
              </a:spcAft>
              <a:buSzPts val="1500"/>
              <a:buChar char="●"/>
            </a:pPr>
            <a:r>
              <a:rPr lang="en" sz="1500"/>
              <a:t>Provide recommendations to improve infrastructure</a:t>
            </a:r>
            <a:endParaRPr sz="1500"/>
          </a:p>
          <a:p>
            <a:pPr indent="-323850" lvl="0" marL="457200" rtl="0" algn="l">
              <a:lnSpc>
                <a:spcPct val="150000"/>
              </a:lnSpc>
              <a:spcBef>
                <a:spcPts val="0"/>
              </a:spcBef>
              <a:spcAft>
                <a:spcPts val="0"/>
              </a:spcAft>
              <a:buSzPts val="1500"/>
              <a:buChar char="●"/>
            </a:pPr>
            <a:r>
              <a:rPr lang="en" sz="1500"/>
              <a:t>Stakeholders: </a:t>
            </a:r>
            <a:endParaRPr sz="1500"/>
          </a:p>
          <a:p>
            <a:pPr indent="-323850" lvl="1" marL="914400" rtl="0" algn="l">
              <a:lnSpc>
                <a:spcPct val="150000"/>
              </a:lnSpc>
              <a:spcBef>
                <a:spcPts val="0"/>
              </a:spcBef>
              <a:spcAft>
                <a:spcPts val="0"/>
              </a:spcAft>
              <a:buSzPts val="1500"/>
              <a:buChar char="○"/>
            </a:pPr>
            <a:r>
              <a:rPr lang="en" sz="1500"/>
              <a:t>U</a:t>
            </a:r>
            <a:r>
              <a:rPr lang="en" sz="1500"/>
              <a:t>rban transportation industry and transportation agencies</a:t>
            </a:r>
            <a:endParaRPr sz="1500"/>
          </a:p>
          <a:p>
            <a:pPr indent="-323850" lvl="1" marL="914400" rtl="0" algn="l">
              <a:lnSpc>
                <a:spcPct val="150000"/>
              </a:lnSpc>
              <a:spcBef>
                <a:spcPts val="0"/>
              </a:spcBef>
              <a:spcAft>
                <a:spcPts val="0"/>
              </a:spcAft>
              <a:buSzPts val="1500"/>
              <a:buChar char="○"/>
            </a:pPr>
            <a:r>
              <a:rPr lang="en" sz="1500"/>
              <a:t>Emergency Services</a:t>
            </a:r>
            <a:endParaRPr sz="1500"/>
          </a:p>
          <a:p>
            <a:pPr indent="-323850" lvl="1" marL="914400" rtl="0" algn="l">
              <a:lnSpc>
                <a:spcPct val="150000"/>
              </a:lnSpc>
              <a:spcBef>
                <a:spcPts val="0"/>
              </a:spcBef>
              <a:spcAft>
                <a:spcPts val="0"/>
              </a:spcAft>
              <a:buSzPts val="1500"/>
              <a:buChar char="○"/>
            </a:pPr>
            <a:r>
              <a:rPr lang="en" sz="1500"/>
              <a:t>NYC residents</a:t>
            </a:r>
            <a:endParaRPr sz="1500"/>
          </a:p>
        </p:txBody>
      </p:sp>
      <p:sp>
        <p:nvSpPr>
          <p:cNvPr id="150" name="Google Shape;15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MARS?  (HINT: not the planet)</a:t>
            </a:r>
            <a:endParaRPr/>
          </a:p>
        </p:txBody>
      </p:sp>
      <p:pic>
        <p:nvPicPr>
          <p:cNvPr id="355" name="Google Shape;355;p42"/>
          <p:cNvPicPr preferRelativeResize="0"/>
          <p:nvPr/>
        </p:nvPicPr>
        <p:blipFill>
          <a:blip r:embed="rId3">
            <a:alphaModFix/>
          </a:blip>
          <a:stretch>
            <a:fillRect/>
          </a:stretch>
        </p:blipFill>
        <p:spPr>
          <a:xfrm>
            <a:off x="3494476" y="1117854"/>
            <a:ext cx="4879960" cy="3657600"/>
          </a:xfrm>
          <a:prstGeom prst="rect">
            <a:avLst/>
          </a:prstGeom>
          <a:noFill/>
          <a:ln>
            <a:noFill/>
          </a:ln>
          <a:effectLst>
            <a:outerShdw blurRad="1128713" rotWithShape="0" algn="bl" dir="5400000" dist="209550">
              <a:schemeClr val="lt1">
                <a:alpha val="38000"/>
              </a:schemeClr>
            </a:outerShdw>
          </a:effectLst>
        </p:spPr>
      </p:pic>
      <p:sp>
        <p:nvSpPr>
          <p:cNvPr id="356" name="Google Shape;356;p42"/>
          <p:cNvSpPr txBox="1"/>
          <p:nvPr/>
        </p:nvSpPr>
        <p:spPr>
          <a:xfrm>
            <a:off x="1051275" y="1117850"/>
            <a:ext cx="2443200" cy="3657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lt1"/>
                </a:solidFill>
                <a:latin typeface="Lato"/>
                <a:ea typeface="Lato"/>
                <a:cs typeface="Lato"/>
                <a:sym typeface="Lato"/>
              </a:rPr>
              <a:t>MARS stands for</a:t>
            </a:r>
            <a:endParaRPr b="1">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b="1" lang="en" sz="2000">
                <a:solidFill>
                  <a:schemeClr val="lt1"/>
                </a:solidFill>
                <a:latin typeface="Lato"/>
                <a:ea typeface="Lato"/>
                <a:cs typeface="Lato"/>
                <a:sym typeface="Lato"/>
              </a:rPr>
              <a:t>M</a:t>
            </a:r>
            <a:r>
              <a:rPr b="1" lang="en">
                <a:solidFill>
                  <a:schemeClr val="lt1"/>
                </a:solidFill>
                <a:latin typeface="Lato"/>
                <a:ea typeface="Lato"/>
                <a:cs typeface="Lato"/>
                <a:sym typeface="Lato"/>
              </a:rPr>
              <a:t>ulti-variate</a:t>
            </a:r>
            <a:endParaRPr b="1">
              <a:solidFill>
                <a:schemeClr val="lt1"/>
              </a:solidFill>
              <a:latin typeface="Lato"/>
              <a:ea typeface="Lato"/>
              <a:cs typeface="Lato"/>
              <a:sym typeface="Lato"/>
            </a:endParaRPr>
          </a:p>
          <a:p>
            <a:pPr indent="-292100" lvl="1" marL="914400" rtl="0" algn="l">
              <a:lnSpc>
                <a:spcPct val="150000"/>
              </a:lnSpc>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Multiple variables/factors</a:t>
            </a:r>
            <a:endParaRPr sz="1000">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 sz="2000">
                <a:solidFill>
                  <a:schemeClr val="lt1"/>
                </a:solidFill>
                <a:latin typeface="Lato"/>
                <a:ea typeface="Lato"/>
                <a:cs typeface="Lato"/>
                <a:sym typeface="Lato"/>
              </a:rPr>
              <a:t>A</a:t>
            </a:r>
            <a:r>
              <a:rPr lang="en">
                <a:solidFill>
                  <a:schemeClr val="lt1"/>
                </a:solidFill>
                <a:latin typeface="Lato"/>
                <a:ea typeface="Lato"/>
                <a:cs typeface="Lato"/>
                <a:sym typeface="Lato"/>
              </a:rPr>
              <a:t>daptive</a:t>
            </a:r>
            <a:endParaRPr>
              <a:solidFill>
                <a:schemeClr val="lt1"/>
              </a:solidFill>
              <a:latin typeface="Lato"/>
              <a:ea typeface="Lato"/>
              <a:cs typeface="Lato"/>
              <a:sym typeface="Lato"/>
            </a:endParaRPr>
          </a:p>
          <a:p>
            <a:pPr indent="-292100" lvl="1" marL="914400" rtl="0" algn="l">
              <a:lnSpc>
                <a:spcPct val="150000"/>
              </a:lnSpc>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Based on hinge functions</a:t>
            </a:r>
            <a:endParaRPr sz="1000">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b="1" lang="en" sz="2000">
                <a:solidFill>
                  <a:schemeClr val="lt1"/>
                </a:solidFill>
                <a:latin typeface="Lato"/>
                <a:ea typeface="Lato"/>
                <a:cs typeface="Lato"/>
                <a:sym typeface="Lato"/>
              </a:rPr>
              <a:t>R</a:t>
            </a:r>
            <a:r>
              <a:rPr b="1" lang="en">
                <a:solidFill>
                  <a:schemeClr val="lt1"/>
                </a:solidFill>
                <a:latin typeface="Lato"/>
                <a:ea typeface="Lato"/>
                <a:cs typeface="Lato"/>
                <a:sym typeface="Lato"/>
              </a:rPr>
              <a:t>egression</a:t>
            </a:r>
            <a:endParaRPr b="1">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b="1" lang="en" sz="2000">
                <a:solidFill>
                  <a:schemeClr val="lt1"/>
                </a:solidFill>
                <a:latin typeface="Lato"/>
                <a:ea typeface="Lato"/>
                <a:cs typeface="Lato"/>
                <a:sym typeface="Lato"/>
              </a:rPr>
              <a:t>S</a:t>
            </a:r>
            <a:r>
              <a:rPr b="1" lang="en">
                <a:solidFill>
                  <a:schemeClr val="lt1"/>
                </a:solidFill>
                <a:latin typeface="Lato"/>
                <a:ea typeface="Lato"/>
                <a:cs typeface="Lato"/>
                <a:sym typeface="Lato"/>
              </a:rPr>
              <a:t>pline</a:t>
            </a:r>
            <a:endParaRPr b="1">
              <a:solidFill>
                <a:schemeClr val="lt1"/>
              </a:solidFill>
              <a:latin typeface="Lato"/>
              <a:ea typeface="Lato"/>
              <a:cs typeface="Lato"/>
              <a:sym typeface="Lato"/>
            </a:endParaRPr>
          </a:p>
          <a:p>
            <a:pPr indent="-292100" lvl="1" marL="914400" rtl="0" algn="l">
              <a:lnSpc>
                <a:spcPct val="150000"/>
              </a:lnSpc>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Higher-order polynomials</a:t>
            </a:r>
            <a:endParaRPr sz="1000">
              <a:solidFill>
                <a:schemeClr val="lt1"/>
              </a:solidFill>
              <a:latin typeface="Lato"/>
              <a:ea typeface="Lato"/>
              <a:cs typeface="Lato"/>
              <a:sym typeface="Lato"/>
            </a:endParaRPr>
          </a:p>
        </p:txBody>
      </p:sp>
      <p:sp>
        <p:nvSpPr>
          <p:cNvPr id="357" name="Google Shape;357;p42"/>
          <p:cNvSpPr txBox="1"/>
          <p:nvPr/>
        </p:nvSpPr>
        <p:spPr>
          <a:xfrm>
            <a:off x="3414900" y="4791075"/>
            <a:ext cx="5729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5"/>
                </a:solidFill>
                <a:latin typeface="Lato"/>
                <a:ea typeface="Lato"/>
                <a:cs typeface="Lato"/>
                <a:sym typeface="Lato"/>
              </a:rPr>
              <a:t>Source: </a:t>
            </a:r>
            <a:r>
              <a:rPr lang="en" sz="800" u="sng">
                <a:solidFill>
                  <a:schemeClr val="accent5"/>
                </a:solidFill>
                <a:latin typeface="Lato"/>
                <a:ea typeface="Lato"/>
                <a:cs typeface="Lato"/>
                <a:sym typeface="Lato"/>
              </a:rPr>
              <a:t>https://bradleyboehmke.github.io/HOML/06b-mars_files/figure-html/examples-of-multiple-knots-1.png</a:t>
            </a:r>
            <a:endParaRPr sz="800" u="sng">
              <a:solidFill>
                <a:schemeClr val="accent5"/>
              </a:solidFill>
              <a:latin typeface="Lato"/>
              <a:ea typeface="Lato"/>
              <a:cs typeface="Lato"/>
              <a:sym typeface="Lato"/>
            </a:endParaRPr>
          </a:p>
        </p:txBody>
      </p:sp>
      <p:sp>
        <p:nvSpPr>
          <p:cNvPr id="358" name="Google Shape;35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3"/>
          <p:cNvPicPr preferRelativeResize="0"/>
          <p:nvPr/>
        </p:nvPicPr>
        <p:blipFill>
          <a:blip r:embed="rId3">
            <a:alphaModFix/>
          </a:blip>
          <a:stretch>
            <a:fillRect/>
          </a:stretch>
        </p:blipFill>
        <p:spPr>
          <a:xfrm>
            <a:off x="2286000" y="1342390"/>
            <a:ext cx="4572000" cy="629920"/>
          </a:xfrm>
          <a:prstGeom prst="rect">
            <a:avLst/>
          </a:prstGeom>
          <a:noFill/>
          <a:ln>
            <a:noFill/>
          </a:ln>
        </p:spPr>
      </p:pic>
      <p:sp>
        <p:nvSpPr>
          <p:cNvPr id="364" name="Google Shape;364;p43"/>
          <p:cNvSpPr/>
          <p:nvPr/>
        </p:nvSpPr>
        <p:spPr>
          <a:xfrm>
            <a:off x="2628900" y="1565940"/>
            <a:ext cx="3886200" cy="3657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3428970" y="1382970"/>
            <a:ext cx="548700" cy="1830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43"/>
          <p:cNvPicPr preferRelativeResize="0"/>
          <p:nvPr/>
        </p:nvPicPr>
        <p:blipFill>
          <a:blip r:embed="rId4">
            <a:alphaModFix/>
          </a:blip>
          <a:stretch>
            <a:fillRect/>
          </a:stretch>
        </p:blipFill>
        <p:spPr>
          <a:xfrm>
            <a:off x="1437894" y="2114550"/>
            <a:ext cx="2976372" cy="2743200"/>
          </a:xfrm>
          <a:prstGeom prst="rect">
            <a:avLst/>
          </a:prstGeom>
          <a:noFill/>
          <a:ln>
            <a:noFill/>
          </a:ln>
        </p:spPr>
      </p:pic>
      <p:pic>
        <p:nvPicPr>
          <p:cNvPr id="367" name="Google Shape;367;p43"/>
          <p:cNvPicPr preferRelativeResize="0"/>
          <p:nvPr/>
        </p:nvPicPr>
        <p:blipFill rotWithShape="1">
          <a:blip r:embed="rId5">
            <a:alphaModFix/>
          </a:blip>
          <a:srcRect b="0" l="0" r="25138" t="0"/>
          <a:stretch/>
        </p:blipFill>
        <p:spPr>
          <a:xfrm>
            <a:off x="4733562" y="2123125"/>
            <a:ext cx="3791675" cy="1811650"/>
          </a:xfrm>
          <a:prstGeom prst="rect">
            <a:avLst/>
          </a:prstGeom>
          <a:noFill/>
          <a:ln>
            <a:noFill/>
          </a:ln>
        </p:spPr>
      </p:pic>
      <p:sp>
        <p:nvSpPr>
          <p:cNvPr id="368" name="Google Shape;36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MARS Model Parameters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type="title"/>
          </p:nvPr>
        </p:nvSpPr>
        <p:spPr>
          <a:xfrm>
            <a:off x="1297500" y="469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Drawbacks to MARS Analysis</a:t>
            </a:r>
            <a:endParaRPr/>
          </a:p>
        </p:txBody>
      </p:sp>
      <p:sp>
        <p:nvSpPr>
          <p:cNvPr id="375" name="Google Shape;375;p44"/>
          <p:cNvSpPr txBox="1"/>
          <p:nvPr>
            <p:ph idx="1" type="body"/>
          </p:nvPr>
        </p:nvSpPr>
        <p:spPr>
          <a:xfrm>
            <a:off x="1297500" y="1567550"/>
            <a:ext cx="7038900" cy="29112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b="1" lang="en" u="sng"/>
              <a:t>Performed on sample data</a:t>
            </a:r>
            <a:r>
              <a:rPr lang="en"/>
              <a:t> (100,000 records only)</a:t>
            </a:r>
            <a:endParaRPr/>
          </a:p>
          <a:p>
            <a:pPr indent="-311150" lvl="0" marL="457200" rtl="0" algn="l">
              <a:lnSpc>
                <a:spcPct val="200000"/>
              </a:lnSpc>
              <a:spcBef>
                <a:spcPts val="0"/>
              </a:spcBef>
              <a:spcAft>
                <a:spcPts val="0"/>
              </a:spcAft>
              <a:buSzPts val="1300"/>
              <a:buChar char="●"/>
            </a:pPr>
            <a:r>
              <a:rPr b="1" lang="en" u="sng"/>
              <a:t>Takes a lot of time</a:t>
            </a:r>
            <a:r>
              <a:rPr lang="en"/>
              <a:t> to train, cross-validate and prune</a:t>
            </a:r>
            <a:endParaRPr/>
          </a:p>
          <a:p>
            <a:pPr indent="-311150" lvl="0" marL="457200" rtl="0" algn="l">
              <a:lnSpc>
                <a:spcPct val="200000"/>
              </a:lnSpc>
              <a:spcBef>
                <a:spcPts val="0"/>
              </a:spcBef>
              <a:spcAft>
                <a:spcPts val="0"/>
              </a:spcAft>
              <a:buSzPts val="1300"/>
              <a:buChar char="●"/>
            </a:pPr>
            <a:r>
              <a:rPr lang="en"/>
              <a:t>Only used linear functions, </a:t>
            </a:r>
            <a:r>
              <a:rPr b="1" lang="en" u="sng"/>
              <a:t>fitting splines increases the processing</a:t>
            </a:r>
            <a:r>
              <a:rPr lang="en"/>
              <a:t> time by a huge order</a:t>
            </a:r>
            <a:endParaRPr/>
          </a:p>
          <a:p>
            <a:pPr indent="-311150" lvl="0" marL="457200" rtl="0" algn="l">
              <a:lnSpc>
                <a:spcPct val="200000"/>
              </a:lnSpc>
              <a:spcBef>
                <a:spcPts val="0"/>
              </a:spcBef>
              <a:spcAft>
                <a:spcPts val="0"/>
              </a:spcAft>
              <a:buSzPts val="1300"/>
              <a:buChar char="●"/>
            </a:pPr>
            <a:r>
              <a:rPr b="1" lang="en" u="sng"/>
              <a:t>No proper working libraries for visualization</a:t>
            </a:r>
            <a:r>
              <a:rPr lang="en"/>
              <a:t>. Hard-coding can take a lot of work-hours</a:t>
            </a:r>
            <a:endParaRPr/>
          </a:p>
          <a:p>
            <a:pPr indent="-311150" lvl="0" marL="457200" rtl="0" algn="l">
              <a:lnSpc>
                <a:spcPct val="200000"/>
              </a:lnSpc>
              <a:spcBef>
                <a:spcPts val="0"/>
              </a:spcBef>
              <a:spcAft>
                <a:spcPts val="0"/>
              </a:spcAft>
              <a:buSzPts val="1300"/>
              <a:buChar char="●"/>
            </a:pPr>
            <a:r>
              <a:rPr b="1" lang="en" u="sng"/>
              <a:t>Time-Series provides much better fit</a:t>
            </a:r>
            <a:r>
              <a:rPr lang="en"/>
              <a:t>, in comparatively much lesser time.</a:t>
            </a:r>
            <a:endParaRPr/>
          </a:p>
        </p:txBody>
      </p:sp>
      <p:sp>
        <p:nvSpPr>
          <p:cNvPr id="376" name="Google Shape;37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type="title"/>
          </p:nvPr>
        </p:nvSpPr>
        <p:spPr>
          <a:xfrm>
            <a:off x="823850" y="2053000"/>
            <a:ext cx="4587000" cy="1905000"/>
          </a:xfrm>
          <a:prstGeom prst="rect">
            <a:avLst/>
          </a:prstGeom>
        </p:spPr>
        <p:txBody>
          <a:bodyPr anchorCtr="0" anchor="ctr" bIns="91425" lIns="91425" spcFirstLastPara="1" rIns="91425" wrap="square" tIns="91425">
            <a:normAutofit/>
          </a:bodyPr>
          <a:lstStyle/>
          <a:p>
            <a:pPr indent="0" lvl="0" marL="0" rtl="0" algn="l">
              <a:lnSpc>
                <a:spcPct val="200000"/>
              </a:lnSpc>
              <a:spcBef>
                <a:spcPts val="0"/>
              </a:spcBef>
              <a:spcAft>
                <a:spcPts val="0"/>
              </a:spcAft>
              <a:buNone/>
            </a:pPr>
            <a:r>
              <a:rPr lang="en" sz="3300"/>
              <a:t>Conclusions</a:t>
            </a:r>
            <a:endParaRPr sz="3300"/>
          </a:p>
        </p:txBody>
      </p:sp>
      <p:sp>
        <p:nvSpPr>
          <p:cNvPr id="382" name="Google Shape;38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388" name="Google Shape;388;p46"/>
          <p:cNvSpPr txBox="1"/>
          <p:nvPr>
            <p:ph idx="1" type="body"/>
          </p:nvPr>
        </p:nvSpPr>
        <p:spPr>
          <a:xfrm>
            <a:off x="1297500" y="975150"/>
            <a:ext cx="7038900" cy="3868800"/>
          </a:xfrm>
          <a:prstGeom prst="rect">
            <a:avLst/>
          </a:prstGeom>
        </p:spPr>
        <p:txBody>
          <a:bodyPr anchorCtr="0" anchor="ctr"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 sz="1500"/>
              <a:t>Clustering analysis provided insight into high congestion/low speed areas</a:t>
            </a:r>
            <a:endParaRPr sz="1500"/>
          </a:p>
          <a:p>
            <a:pPr indent="-323850" lvl="1" marL="914400" rtl="0" algn="l">
              <a:lnSpc>
                <a:spcPct val="200000"/>
              </a:lnSpc>
              <a:spcBef>
                <a:spcPts val="0"/>
              </a:spcBef>
              <a:spcAft>
                <a:spcPts val="0"/>
              </a:spcAft>
              <a:buSzPts val="1500"/>
              <a:buChar char="○"/>
            </a:pPr>
            <a:r>
              <a:rPr lang="en" sz="1500"/>
              <a:t>14 link points had a lower than average speed</a:t>
            </a:r>
            <a:endParaRPr sz="1500"/>
          </a:p>
          <a:p>
            <a:pPr indent="-323850" lvl="2" marL="1371600" rtl="0" algn="l">
              <a:lnSpc>
                <a:spcPct val="200000"/>
              </a:lnSpc>
              <a:spcBef>
                <a:spcPts val="0"/>
              </a:spcBef>
              <a:spcAft>
                <a:spcPts val="0"/>
              </a:spcAft>
              <a:buSzPts val="1500"/>
              <a:buChar char="■"/>
            </a:pPr>
            <a:r>
              <a:rPr lang="en" sz="1500"/>
              <a:t>Higher vehicle usage and low traffic flow due to  bridges/toll</a:t>
            </a:r>
            <a:endParaRPr sz="1500"/>
          </a:p>
          <a:p>
            <a:pPr indent="-323850" lvl="2" marL="1371600" rtl="0" algn="l">
              <a:lnSpc>
                <a:spcPct val="200000"/>
              </a:lnSpc>
              <a:spcBef>
                <a:spcPts val="0"/>
              </a:spcBef>
              <a:spcAft>
                <a:spcPts val="0"/>
              </a:spcAft>
              <a:buSzPts val="1500"/>
              <a:buChar char="■"/>
            </a:pPr>
            <a:r>
              <a:rPr lang="en" sz="1500"/>
              <a:t>Being near/in the Manhattan borough</a:t>
            </a:r>
            <a:endParaRPr sz="1500"/>
          </a:p>
          <a:p>
            <a:pPr indent="-323850" lvl="0" marL="457200" rtl="0" algn="l">
              <a:lnSpc>
                <a:spcPct val="200000"/>
              </a:lnSpc>
              <a:spcBef>
                <a:spcPts val="0"/>
              </a:spcBef>
              <a:spcAft>
                <a:spcPts val="0"/>
              </a:spcAft>
              <a:buSzPts val="1500"/>
              <a:buChar char="●"/>
            </a:pPr>
            <a:r>
              <a:rPr lang="en" sz="1500"/>
              <a:t>During the year 2020, the average speed was faster</a:t>
            </a:r>
            <a:endParaRPr sz="1500"/>
          </a:p>
          <a:p>
            <a:pPr indent="-323850" lvl="1" marL="914400" rtl="0" algn="l">
              <a:lnSpc>
                <a:spcPct val="200000"/>
              </a:lnSpc>
              <a:spcBef>
                <a:spcPts val="0"/>
              </a:spcBef>
              <a:spcAft>
                <a:spcPts val="0"/>
              </a:spcAft>
              <a:buSzPts val="1500"/>
              <a:buChar char="○"/>
            </a:pPr>
            <a:r>
              <a:rPr lang="en" sz="1500"/>
              <a:t>Likely due to COVID leading to less travel in general</a:t>
            </a:r>
            <a:endParaRPr sz="1500"/>
          </a:p>
        </p:txBody>
      </p:sp>
      <p:sp>
        <p:nvSpPr>
          <p:cNvPr id="389" name="Google Shape;38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Lessons Learned</a:t>
            </a:r>
            <a:endParaRPr/>
          </a:p>
        </p:txBody>
      </p:sp>
      <p:sp>
        <p:nvSpPr>
          <p:cNvPr id="395" name="Google Shape;395;p4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323850" lvl="0" marL="457200" rtl="0" algn="l">
              <a:lnSpc>
                <a:spcPct val="200000"/>
              </a:lnSpc>
              <a:spcBef>
                <a:spcPts val="0"/>
              </a:spcBef>
              <a:spcAft>
                <a:spcPts val="0"/>
              </a:spcAft>
              <a:buSzPts val="1500"/>
              <a:buChar char="●"/>
            </a:pPr>
            <a:r>
              <a:rPr lang="en" sz="1500"/>
              <a:t>How to work collaboratively with Databricks</a:t>
            </a:r>
            <a:endParaRPr sz="1500"/>
          </a:p>
          <a:p>
            <a:pPr indent="-323850" lvl="0" marL="457200" rtl="0" algn="l">
              <a:lnSpc>
                <a:spcPct val="200000"/>
              </a:lnSpc>
              <a:spcBef>
                <a:spcPts val="0"/>
              </a:spcBef>
              <a:spcAft>
                <a:spcPts val="0"/>
              </a:spcAft>
              <a:buSzPts val="1500"/>
              <a:buChar char="●"/>
            </a:pPr>
            <a:r>
              <a:rPr lang="en" sz="1500"/>
              <a:t>Coordinating and dividing responsibilities</a:t>
            </a:r>
            <a:endParaRPr sz="1500"/>
          </a:p>
          <a:p>
            <a:pPr indent="-323850" lvl="1" marL="914400" rtl="0" algn="l">
              <a:lnSpc>
                <a:spcPct val="200000"/>
              </a:lnSpc>
              <a:spcBef>
                <a:spcPts val="0"/>
              </a:spcBef>
              <a:spcAft>
                <a:spcPts val="0"/>
              </a:spcAft>
              <a:buSzPts val="1500"/>
              <a:buChar char="○"/>
            </a:pPr>
            <a:r>
              <a:rPr lang="en" sz="1500"/>
              <a:t>Based on skill set, time, etc</a:t>
            </a:r>
            <a:endParaRPr sz="1500"/>
          </a:p>
          <a:p>
            <a:pPr indent="-323850" lvl="0" marL="457200" rtl="0" algn="l">
              <a:lnSpc>
                <a:spcPct val="200000"/>
              </a:lnSpc>
              <a:spcBef>
                <a:spcPts val="0"/>
              </a:spcBef>
              <a:spcAft>
                <a:spcPts val="0"/>
              </a:spcAft>
              <a:buSzPts val="1500"/>
              <a:buChar char="●"/>
            </a:pPr>
            <a:r>
              <a:rPr lang="en" sz="1500"/>
              <a:t>Managing a schedule and working towards realistic goals</a:t>
            </a:r>
            <a:endParaRPr sz="1500"/>
          </a:p>
          <a:p>
            <a:pPr indent="-323850" lvl="0" marL="457200" rtl="0" algn="l">
              <a:lnSpc>
                <a:spcPct val="200000"/>
              </a:lnSpc>
              <a:spcBef>
                <a:spcPts val="0"/>
              </a:spcBef>
              <a:spcAft>
                <a:spcPts val="0"/>
              </a:spcAft>
              <a:buSzPts val="1500"/>
              <a:buChar char="●"/>
            </a:pPr>
            <a:r>
              <a:rPr lang="en" sz="1500"/>
              <a:t>Knowing what analysis will be useful to our goals</a:t>
            </a:r>
            <a:endParaRPr sz="1500"/>
          </a:p>
          <a:p>
            <a:pPr indent="-323850" lvl="0" marL="457200" rtl="0" algn="l">
              <a:lnSpc>
                <a:spcPct val="200000"/>
              </a:lnSpc>
              <a:spcBef>
                <a:spcPts val="0"/>
              </a:spcBef>
              <a:spcAft>
                <a:spcPts val="0"/>
              </a:spcAft>
              <a:buSzPts val="1500"/>
              <a:buChar char="●"/>
            </a:pPr>
            <a:r>
              <a:rPr lang="en" sz="1500"/>
              <a:t>Identifying traffic patterns with a few attributes</a:t>
            </a:r>
            <a:endParaRPr sz="1500"/>
          </a:p>
          <a:p>
            <a:pPr indent="-323850" lvl="1" marL="914400" rtl="0" algn="l">
              <a:lnSpc>
                <a:spcPct val="200000"/>
              </a:lnSpc>
              <a:spcBef>
                <a:spcPts val="0"/>
              </a:spcBef>
              <a:spcAft>
                <a:spcPts val="0"/>
              </a:spcAft>
              <a:buSzPts val="1500"/>
              <a:buChar char="○"/>
            </a:pPr>
            <a:r>
              <a:rPr lang="en" sz="1500"/>
              <a:t>Using complementary sources to find their causes</a:t>
            </a:r>
            <a:endParaRPr sz="1500"/>
          </a:p>
        </p:txBody>
      </p:sp>
      <p:sp>
        <p:nvSpPr>
          <p:cNvPr id="396" name="Google Shape;39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Considerations/Work</a:t>
            </a:r>
            <a:endParaRPr/>
          </a:p>
        </p:txBody>
      </p:sp>
      <p:sp>
        <p:nvSpPr>
          <p:cNvPr id="402" name="Google Shape;402;p48"/>
          <p:cNvSpPr txBox="1"/>
          <p:nvPr>
            <p:ph idx="1" type="body"/>
          </p:nvPr>
        </p:nvSpPr>
        <p:spPr>
          <a:xfrm>
            <a:off x="1297500" y="956050"/>
            <a:ext cx="7038900" cy="3964200"/>
          </a:xfrm>
          <a:prstGeom prst="rect">
            <a:avLst/>
          </a:prstGeom>
        </p:spPr>
        <p:txBody>
          <a:bodyPr anchorCtr="0" anchor="ctr"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Multiple datasets combined could present a better picture to traffic conditions like speed or travel time.  </a:t>
            </a:r>
            <a:endParaRPr sz="1500"/>
          </a:p>
          <a:p>
            <a:pPr indent="-323850" lvl="0" marL="457200" rtl="0" algn="l">
              <a:lnSpc>
                <a:spcPct val="150000"/>
              </a:lnSpc>
              <a:spcBef>
                <a:spcPts val="0"/>
              </a:spcBef>
              <a:spcAft>
                <a:spcPts val="0"/>
              </a:spcAft>
              <a:buSzPts val="1500"/>
              <a:buChar char="●"/>
            </a:pPr>
            <a:r>
              <a:rPr lang="en" sz="1500"/>
              <a:t>Geospatial analysis for nearby congestion to recommend a path with a start and destination in mind</a:t>
            </a:r>
            <a:endParaRPr sz="1500"/>
          </a:p>
          <a:p>
            <a:pPr indent="-323850" lvl="0" marL="457200" rtl="0" algn="l">
              <a:lnSpc>
                <a:spcPct val="150000"/>
              </a:lnSpc>
              <a:spcBef>
                <a:spcPts val="0"/>
              </a:spcBef>
              <a:spcAft>
                <a:spcPts val="0"/>
              </a:spcAft>
              <a:buSzPts val="1500"/>
              <a:buChar char="●"/>
            </a:pPr>
            <a:r>
              <a:rPr lang="en" sz="1500"/>
              <a:t>Additional consideration of features</a:t>
            </a:r>
            <a:endParaRPr sz="1500"/>
          </a:p>
          <a:p>
            <a:pPr indent="-323850" lvl="1" marL="914400" rtl="0" algn="l">
              <a:lnSpc>
                <a:spcPct val="150000"/>
              </a:lnSpc>
              <a:spcBef>
                <a:spcPts val="0"/>
              </a:spcBef>
              <a:spcAft>
                <a:spcPts val="0"/>
              </a:spcAft>
              <a:buSzPts val="1500"/>
              <a:buChar char="○"/>
            </a:pPr>
            <a:r>
              <a:rPr lang="en" sz="1500"/>
              <a:t>Using an average lag or lead for k-means</a:t>
            </a:r>
            <a:endParaRPr sz="1500"/>
          </a:p>
          <a:p>
            <a:pPr indent="-323850" lvl="1" marL="914400" rtl="0" algn="l">
              <a:lnSpc>
                <a:spcPct val="150000"/>
              </a:lnSpc>
              <a:spcBef>
                <a:spcPts val="0"/>
              </a:spcBef>
              <a:spcAft>
                <a:spcPts val="0"/>
              </a:spcAft>
              <a:buSzPts val="1500"/>
              <a:buChar char="○"/>
            </a:pPr>
            <a:r>
              <a:rPr lang="en" sz="1500"/>
              <a:t># of lanes</a:t>
            </a:r>
            <a:endParaRPr sz="1500"/>
          </a:p>
          <a:p>
            <a:pPr indent="-323850" lvl="1" marL="914400" rtl="0" algn="l">
              <a:lnSpc>
                <a:spcPct val="150000"/>
              </a:lnSpc>
              <a:spcBef>
                <a:spcPts val="0"/>
              </a:spcBef>
              <a:spcAft>
                <a:spcPts val="0"/>
              </a:spcAft>
              <a:buSzPts val="1500"/>
              <a:buChar char="○"/>
            </a:pPr>
            <a:r>
              <a:rPr lang="en" sz="1500"/>
              <a:t>Foot (pedestrian) traffic </a:t>
            </a:r>
            <a:endParaRPr sz="1500"/>
          </a:p>
          <a:p>
            <a:pPr indent="-323850" lvl="1" marL="914400" rtl="0" algn="l">
              <a:lnSpc>
                <a:spcPct val="150000"/>
              </a:lnSpc>
              <a:spcBef>
                <a:spcPts val="0"/>
              </a:spcBef>
              <a:spcAft>
                <a:spcPts val="0"/>
              </a:spcAft>
              <a:buSzPts val="1500"/>
              <a:buChar char="○"/>
            </a:pPr>
            <a:r>
              <a:rPr lang="en" sz="1500"/>
              <a:t>Flow of traffic</a:t>
            </a:r>
            <a:endParaRPr sz="1500"/>
          </a:p>
          <a:p>
            <a:pPr indent="-323850" lvl="2" marL="1371600" rtl="0" algn="l">
              <a:lnSpc>
                <a:spcPct val="150000"/>
              </a:lnSpc>
              <a:spcBef>
                <a:spcPts val="0"/>
              </a:spcBef>
              <a:spcAft>
                <a:spcPts val="0"/>
              </a:spcAft>
              <a:buSzPts val="1500"/>
              <a:buChar char="■"/>
            </a:pPr>
            <a:r>
              <a:rPr lang="en" sz="1500"/>
              <a:t>One way or Bidirectional</a:t>
            </a:r>
            <a:endParaRPr sz="1500"/>
          </a:p>
          <a:p>
            <a:pPr indent="-323850" lvl="2" marL="1371600" rtl="0" algn="l">
              <a:lnSpc>
                <a:spcPct val="150000"/>
              </a:lnSpc>
              <a:spcBef>
                <a:spcPts val="0"/>
              </a:spcBef>
              <a:spcAft>
                <a:spcPts val="0"/>
              </a:spcAft>
              <a:buSzPts val="1500"/>
              <a:buChar char="■"/>
            </a:pPr>
            <a:r>
              <a:rPr lang="en" sz="1500"/>
              <a:t>Cardinal Direction </a:t>
            </a:r>
            <a:endParaRPr sz="1500"/>
          </a:p>
        </p:txBody>
      </p:sp>
      <p:sp>
        <p:nvSpPr>
          <p:cNvPr id="403" name="Google Shape;40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Works Cited</a:t>
            </a:r>
            <a:endParaRPr/>
          </a:p>
        </p:txBody>
      </p:sp>
      <p:sp>
        <p:nvSpPr>
          <p:cNvPr id="409" name="Google Shape;409;p4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City of New York Department of Transportation NBE Dataset. Retrieved on March 9, 2022 from: https://data.cityofnewyork.us/Transportation/DOT-Traffic-Speeds-NBE/i4gi-tjb9</a:t>
            </a:r>
            <a:endParaRPr/>
          </a:p>
          <a:p>
            <a:pPr indent="-311150" lvl="0" marL="457200" rtl="0" algn="l">
              <a:spcBef>
                <a:spcPts val="0"/>
              </a:spcBef>
              <a:spcAft>
                <a:spcPts val="0"/>
              </a:spcAft>
              <a:buSzPts val="1300"/>
              <a:buChar char="●"/>
            </a:pPr>
            <a:r>
              <a:rPr lang="en"/>
              <a:t>https://bradleyboehmke.github.io/HOML/mars.html</a:t>
            </a:r>
            <a:endParaRPr/>
          </a:p>
          <a:p>
            <a:pPr indent="-311150" lvl="0" marL="457200" rtl="0" algn="l">
              <a:spcBef>
                <a:spcPts val="0"/>
              </a:spcBef>
              <a:spcAft>
                <a:spcPts val="0"/>
              </a:spcAft>
              <a:buSzPts val="1300"/>
              <a:buChar char="●"/>
            </a:pPr>
            <a:r>
              <a:rPr lang="en"/>
              <a:t>Real-time freeway traffic state prediction: A particle filter approach. 2011 14th International IEEE Conference on Intelligent Transportation Systems (ITSC)</a:t>
            </a:r>
            <a:endParaRPr/>
          </a:p>
          <a:p>
            <a:pPr indent="-311150" lvl="0" marL="457200" rtl="0" algn="l">
              <a:spcBef>
                <a:spcPts val="0"/>
              </a:spcBef>
              <a:spcAft>
                <a:spcPts val="0"/>
              </a:spcAft>
              <a:buSzPts val="1300"/>
              <a:buChar char="●"/>
            </a:pPr>
            <a:r>
              <a:rPr lang="en"/>
              <a:t>Traffic Flow Prediction With Big Data: A Deep Learning Approach. IEEE Transactions on Intelligent Transportation Systems.</a:t>
            </a:r>
            <a:endParaRPr/>
          </a:p>
          <a:p>
            <a:pPr indent="-311150" lvl="0" marL="457200" rtl="0" algn="l">
              <a:spcBef>
                <a:spcPts val="0"/>
              </a:spcBef>
              <a:spcAft>
                <a:spcPts val="0"/>
              </a:spcAft>
              <a:buSzPts val="1300"/>
              <a:buChar char="●"/>
            </a:pPr>
            <a:r>
              <a:rPr lang="en"/>
              <a:t>Using Big Data-machine learning models for diabetes prediction and flight delays analytics. Journal of Big Data.</a:t>
            </a:r>
            <a:endParaRPr/>
          </a:p>
          <a:p>
            <a:pPr indent="-311150" lvl="0" marL="457200" rtl="0" algn="l">
              <a:spcBef>
                <a:spcPts val="0"/>
              </a:spcBef>
              <a:spcAft>
                <a:spcPts val="0"/>
              </a:spcAft>
              <a:buSzPts val="1300"/>
              <a:buChar char="●"/>
            </a:pPr>
            <a:r>
              <a:rPr lang="en"/>
              <a:t>Big data analytics: predicting traffic flow regimes from simulated connected vehicle messages using data analytics and machine learning. US Department of Transportation.</a:t>
            </a:r>
            <a:endParaRPr/>
          </a:p>
        </p:txBody>
      </p:sp>
      <p:sp>
        <p:nvSpPr>
          <p:cNvPr id="410" name="Google Shape;41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ph type="title"/>
          </p:nvPr>
        </p:nvSpPr>
        <p:spPr>
          <a:xfrm>
            <a:off x="823850" y="1284675"/>
            <a:ext cx="47760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a:t>
            </a:r>
            <a:endParaRPr/>
          </a:p>
        </p:txBody>
      </p:sp>
      <p:sp>
        <p:nvSpPr>
          <p:cNvPr id="416" name="Google Shape;416;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a:t>
            </a:r>
            <a:endParaRPr/>
          </a:p>
        </p:txBody>
      </p:sp>
      <p:sp>
        <p:nvSpPr>
          <p:cNvPr id="156" name="Google Shape;156;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323850" lvl="0" marL="457200" rtl="0" algn="l">
              <a:lnSpc>
                <a:spcPct val="200000"/>
              </a:lnSpc>
              <a:spcBef>
                <a:spcPts val="0"/>
              </a:spcBef>
              <a:spcAft>
                <a:spcPts val="0"/>
              </a:spcAft>
              <a:buSzPts val="1500"/>
              <a:buChar char="●"/>
            </a:pPr>
            <a:r>
              <a:rPr lang="en" sz="1500"/>
              <a:t>Create machine learning models based on previous NYC traffic data</a:t>
            </a:r>
            <a:endParaRPr sz="1500"/>
          </a:p>
          <a:p>
            <a:pPr indent="-323850" lvl="1" marL="914400" rtl="0" algn="l">
              <a:lnSpc>
                <a:spcPct val="200000"/>
              </a:lnSpc>
              <a:spcBef>
                <a:spcPts val="0"/>
              </a:spcBef>
              <a:spcAft>
                <a:spcPts val="0"/>
              </a:spcAft>
              <a:buSzPts val="1500"/>
              <a:buChar char="○"/>
            </a:pPr>
            <a:r>
              <a:rPr lang="en" sz="1500"/>
              <a:t>Sourced from New York City Department of Transportation</a:t>
            </a:r>
            <a:endParaRPr sz="1500"/>
          </a:p>
          <a:p>
            <a:pPr indent="-323850" lvl="1" marL="914400" rtl="0" algn="l">
              <a:lnSpc>
                <a:spcPct val="200000"/>
              </a:lnSpc>
              <a:spcBef>
                <a:spcPts val="0"/>
              </a:spcBef>
              <a:spcAft>
                <a:spcPts val="0"/>
              </a:spcAft>
              <a:buSzPts val="1500"/>
              <a:buChar char="○"/>
            </a:pPr>
            <a:r>
              <a:rPr lang="en" sz="1500"/>
              <a:t>Determine how traffic works within NYC</a:t>
            </a:r>
            <a:endParaRPr sz="1500"/>
          </a:p>
          <a:p>
            <a:pPr indent="-323850" lvl="0" marL="457200" rtl="0" algn="l">
              <a:lnSpc>
                <a:spcPct val="200000"/>
              </a:lnSpc>
              <a:spcBef>
                <a:spcPts val="0"/>
              </a:spcBef>
              <a:spcAft>
                <a:spcPts val="0"/>
              </a:spcAft>
              <a:buSzPts val="1500"/>
              <a:buChar char="●"/>
            </a:pPr>
            <a:r>
              <a:rPr lang="en" sz="1500"/>
              <a:t>Provide insight into traffic system for improved transportation</a:t>
            </a:r>
            <a:endParaRPr sz="1500"/>
          </a:p>
          <a:p>
            <a:pPr indent="-323850" lvl="1" marL="914400" rtl="0" algn="l">
              <a:lnSpc>
                <a:spcPct val="200000"/>
              </a:lnSpc>
              <a:spcBef>
                <a:spcPts val="0"/>
              </a:spcBef>
              <a:spcAft>
                <a:spcPts val="0"/>
              </a:spcAft>
              <a:buSzPts val="1500"/>
              <a:buChar char="○"/>
            </a:pPr>
            <a:r>
              <a:rPr lang="en" sz="1500"/>
              <a:t>Times &amp; areas with greatest congestion</a:t>
            </a:r>
            <a:endParaRPr sz="1500"/>
          </a:p>
          <a:p>
            <a:pPr indent="-323850" lvl="1" marL="914400" rtl="0" algn="l">
              <a:lnSpc>
                <a:spcPct val="200000"/>
              </a:lnSpc>
              <a:spcBef>
                <a:spcPts val="0"/>
              </a:spcBef>
              <a:spcAft>
                <a:spcPts val="0"/>
              </a:spcAft>
              <a:buSzPts val="1500"/>
              <a:buChar char="○"/>
            </a:pPr>
            <a:r>
              <a:rPr lang="en" sz="1500"/>
              <a:t>Improve commuting schedules in the short-term</a:t>
            </a:r>
            <a:endParaRPr sz="1500"/>
          </a:p>
          <a:p>
            <a:pPr indent="-323850" lvl="1" marL="914400" rtl="0" algn="l">
              <a:lnSpc>
                <a:spcPct val="200000"/>
              </a:lnSpc>
              <a:spcBef>
                <a:spcPts val="0"/>
              </a:spcBef>
              <a:spcAft>
                <a:spcPts val="0"/>
              </a:spcAft>
              <a:buSzPts val="1500"/>
              <a:buChar char="○"/>
            </a:pPr>
            <a:r>
              <a:rPr lang="en" sz="1500"/>
              <a:t>Overhaul transportation infrastructure for the long term</a:t>
            </a:r>
            <a:endParaRPr sz="1500"/>
          </a:p>
        </p:txBody>
      </p:sp>
      <p:sp>
        <p:nvSpPr>
          <p:cNvPr id="157" name="Google Shape;15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241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Timeline</a:t>
            </a:r>
            <a:endParaRPr/>
          </a:p>
        </p:txBody>
      </p:sp>
      <p:sp>
        <p:nvSpPr>
          <p:cNvPr id="163" name="Google Shape;16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17"/>
          <p:cNvPicPr preferRelativeResize="0"/>
          <p:nvPr/>
        </p:nvPicPr>
        <p:blipFill>
          <a:blip r:embed="rId3">
            <a:alphaModFix/>
          </a:blip>
          <a:stretch>
            <a:fillRect/>
          </a:stretch>
        </p:blipFill>
        <p:spPr>
          <a:xfrm>
            <a:off x="1596500" y="946725"/>
            <a:ext cx="6275974" cy="3957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Functional Requirements</a:t>
            </a:r>
            <a:endParaRPr/>
          </a:p>
        </p:txBody>
      </p:sp>
      <p:sp>
        <p:nvSpPr>
          <p:cNvPr id="170" name="Google Shape;170;p18"/>
          <p:cNvSpPr txBox="1"/>
          <p:nvPr>
            <p:ph idx="1" type="body"/>
          </p:nvPr>
        </p:nvSpPr>
        <p:spPr>
          <a:xfrm>
            <a:off x="1297500" y="1019775"/>
            <a:ext cx="7038900" cy="3811500"/>
          </a:xfrm>
          <a:prstGeom prst="rect">
            <a:avLst/>
          </a:prstGeom>
        </p:spPr>
        <p:txBody>
          <a:bodyPr anchorCtr="0" anchor="ctr" bIns="91425" lIns="91425" spcFirstLastPara="1" rIns="91425" wrap="square" tIns="91425">
            <a:normAutofit lnSpcReduction="10000"/>
          </a:bodyPr>
          <a:lstStyle/>
          <a:p>
            <a:pPr indent="-323850" lvl="0" marL="457200" rtl="0" algn="l">
              <a:lnSpc>
                <a:spcPct val="150000"/>
              </a:lnSpc>
              <a:spcBef>
                <a:spcPts val="0"/>
              </a:spcBef>
              <a:spcAft>
                <a:spcPts val="0"/>
              </a:spcAft>
              <a:buSzPts val="1500"/>
              <a:buChar char="●"/>
            </a:pPr>
            <a:r>
              <a:rPr lang="en" sz="1500"/>
              <a:t>Python / R</a:t>
            </a:r>
            <a:endParaRPr sz="1500"/>
          </a:p>
          <a:p>
            <a:pPr indent="-323850" lvl="1" marL="914400" rtl="0" algn="l">
              <a:lnSpc>
                <a:spcPct val="150000"/>
              </a:lnSpc>
              <a:spcBef>
                <a:spcPts val="0"/>
              </a:spcBef>
              <a:spcAft>
                <a:spcPts val="0"/>
              </a:spcAft>
              <a:buSzPts val="1500"/>
              <a:buChar char="○"/>
            </a:pPr>
            <a:r>
              <a:rPr lang="en" sz="1500"/>
              <a:t>Extracting, processing, cleaning, exporting data</a:t>
            </a:r>
            <a:endParaRPr sz="1500"/>
          </a:p>
          <a:p>
            <a:pPr indent="-323850" lvl="1" marL="914400" rtl="0" algn="l">
              <a:lnSpc>
                <a:spcPct val="150000"/>
              </a:lnSpc>
              <a:spcBef>
                <a:spcPts val="0"/>
              </a:spcBef>
              <a:spcAft>
                <a:spcPts val="0"/>
              </a:spcAft>
              <a:buSzPts val="1500"/>
              <a:buChar char="○"/>
            </a:pPr>
            <a:r>
              <a:rPr lang="en" sz="1500"/>
              <a:t>Pandas, Prophet, etc.</a:t>
            </a:r>
            <a:endParaRPr sz="1500"/>
          </a:p>
          <a:p>
            <a:pPr indent="-323850" lvl="1" marL="914400" rtl="0" algn="l">
              <a:lnSpc>
                <a:spcPct val="150000"/>
              </a:lnSpc>
              <a:spcBef>
                <a:spcPts val="0"/>
              </a:spcBef>
              <a:spcAft>
                <a:spcPts val="0"/>
              </a:spcAft>
              <a:buSzPts val="1500"/>
              <a:buChar char="○"/>
            </a:pPr>
            <a:r>
              <a:rPr lang="en" sz="1500"/>
              <a:t>Initial storage and exporting for data</a:t>
            </a:r>
            <a:endParaRPr sz="1500"/>
          </a:p>
          <a:p>
            <a:pPr indent="-323850" lvl="1" marL="914400" rtl="0" algn="l">
              <a:lnSpc>
                <a:spcPct val="150000"/>
              </a:lnSpc>
              <a:spcBef>
                <a:spcPts val="0"/>
              </a:spcBef>
              <a:spcAft>
                <a:spcPts val="0"/>
              </a:spcAft>
              <a:buSzPts val="1500"/>
              <a:buChar char="○"/>
            </a:pPr>
            <a:r>
              <a:rPr lang="en" sz="1500"/>
              <a:t>earth library (MARS) - R</a:t>
            </a:r>
            <a:endParaRPr sz="1500"/>
          </a:p>
          <a:p>
            <a:pPr indent="-323850" lvl="0" marL="457200" rtl="0" algn="l">
              <a:lnSpc>
                <a:spcPct val="150000"/>
              </a:lnSpc>
              <a:spcBef>
                <a:spcPts val="0"/>
              </a:spcBef>
              <a:spcAft>
                <a:spcPts val="0"/>
              </a:spcAft>
              <a:buSzPts val="1500"/>
              <a:buChar char="●"/>
            </a:pPr>
            <a:r>
              <a:rPr lang="en" sz="1500"/>
              <a:t>Databricks / Spark</a:t>
            </a:r>
            <a:endParaRPr sz="1500"/>
          </a:p>
          <a:p>
            <a:pPr indent="-323850" lvl="1" marL="914400" rtl="0" algn="l">
              <a:lnSpc>
                <a:spcPct val="150000"/>
              </a:lnSpc>
              <a:spcBef>
                <a:spcPts val="0"/>
              </a:spcBef>
              <a:spcAft>
                <a:spcPts val="0"/>
              </a:spcAft>
              <a:buSzPts val="1500"/>
              <a:buChar char="○"/>
            </a:pPr>
            <a:r>
              <a:rPr lang="en" sz="1500"/>
              <a:t>Data Exploration using Spark SQL</a:t>
            </a:r>
            <a:endParaRPr sz="1500"/>
          </a:p>
          <a:p>
            <a:pPr indent="-323850" lvl="1" marL="914400" rtl="0" algn="l">
              <a:lnSpc>
                <a:spcPct val="150000"/>
              </a:lnSpc>
              <a:spcBef>
                <a:spcPts val="0"/>
              </a:spcBef>
              <a:spcAft>
                <a:spcPts val="0"/>
              </a:spcAft>
              <a:buSzPts val="1500"/>
              <a:buChar char="○"/>
            </a:pPr>
            <a:r>
              <a:rPr lang="en" sz="1500"/>
              <a:t>Spark MLLib - k-means, PCA</a:t>
            </a:r>
            <a:endParaRPr sz="1500"/>
          </a:p>
          <a:p>
            <a:pPr indent="-323850" lvl="1" marL="914400" rtl="0" algn="l">
              <a:lnSpc>
                <a:spcPct val="150000"/>
              </a:lnSpc>
              <a:spcBef>
                <a:spcPts val="0"/>
              </a:spcBef>
              <a:spcAft>
                <a:spcPts val="0"/>
              </a:spcAft>
              <a:buSzPts val="1500"/>
              <a:buChar char="○"/>
            </a:pPr>
            <a:r>
              <a:rPr lang="en" sz="1500"/>
              <a:t>Databricks DBFS </a:t>
            </a:r>
            <a:endParaRPr sz="1500"/>
          </a:p>
          <a:p>
            <a:pPr indent="-323850" lvl="0" marL="457200" rtl="0" algn="l">
              <a:lnSpc>
                <a:spcPct val="150000"/>
              </a:lnSpc>
              <a:spcBef>
                <a:spcPts val="0"/>
              </a:spcBef>
              <a:spcAft>
                <a:spcPts val="0"/>
              </a:spcAft>
              <a:buSzPts val="1500"/>
              <a:buChar char="●"/>
            </a:pPr>
            <a:r>
              <a:rPr lang="en" sz="1500"/>
              <a:t>GitHub (Version Control), Microsoft Teams (Communication), Google Drive (Shared File Storage)</a:t>
            </a:r>
            <a:endParaRPr sz="1500"/>
          </a:p>
        </p:txBody>
      </p:sp>
      <p:sp>
        <p:nvSpPr>
          <p:cNvPr id="171" name="Google Shape;17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Selected Dataset</a:t>
            </a:r>
            <a:endParaRPr/>
          </a:p>
        </p:txBody>
      </p:sp>
      <p:sp>
        <p:nvSpPr>
          <p:cNvPr id="177" name="Google Shape;177;p19"/>
          <p:cNvSpPr txBox="1"/>
          <p:nvPr>
            <p:ph idx="1" type="body"/>
          </p:nvPr>
        </p:nvSpPr>
        <p:spPr>
          <a:xfrm>
            <a:off x="1297500" y="1567550"/>
            <a:ext cx="7038900" cy="1892400"/>
          </a:xfrm>
          <a:prstGeom prst="rect">
            <a:avLst/>
          </a:prstGeom>
        </p:spPr>
        <p:txBody>
          <a:bodyPr anchorCtr="0" anchor="t" bIns="91425" lIns="91425" spcFirstLastPara="1" rIns="91425" wrap="square" tIns="91425">
            <a:normAutofit fontScale="92500" lnSpcReduction="10000"/>
          </a:bodyPr>
          <a:lstStyle/>
          <a:p>
            <a:pPr indent="-316706" lvl="0" marL="457200" rtl="0" algn="l">
              <a:lnSpc>
                <a:spcPct val="150000"/>
              </a:lnSpc>
              <a:spcBef>
                <a:spcPts val="0"/>
              </a:spcBef>
              <a:spcAft>
                <a:spcPts val="0"/>
              </a:spcAft>
              <a:buSzPct val="100000"/>
              <a:buChar char="●"/>
            </a:pPr>
            <a:r>
              <a:rPr lang="en" sz="1500"/>
              <a:t>DOT Traffic Speeds NBE</a:t>
            </a:r>
            <a:endParaRPr sz="1500"/>
          </a:p>
          <a:p>
            <a:pPr indent="-316706" lvl="1" marL="914400" rtl="0" algn="l">
              <a:lnSpc>
                <a:spcPct val="150000"/>
              </a:lnSpc>
              <a:spcBef>
                <a:spcPts val="0"/>
              </a:spcBef>
              <a:spcAft>
                <a:spcPts val="0"/>
              </a:spcAft>
              <a:buSzPct val="100000"/>
              <a:buChar char="○"/>
            </a:pPr>
            <a:r>
              <a:rPr lang="en" sz="1500"/>
              <a:t>Collecting data since April 17th, 2017</a:t>
            </a:r>
            <a:endParaRPr sz="1500"/>
          </a:p>
          <a:p>
            <a:pPr indent="-316706" lvl="1" marL="914400" rtl="0" algn="l">
              <a:lnSpc>
                <a:spcPct val="150000"/>
              </a:lnSpc>
              <a:spcBef>
                <a:spcPts val="0"/>
              </a:spcBef>
              <a:spcAft>
                <a:spcPts val="0"/>
              </a:spcAft>
              <a:buSzPct val="100000"/>
              <a:buChar char="○"/>
            </a:pPr>
            <a:r>
              <a:rPr lang="en" sz="1500"/>
              <a:t>Continuously updated daily</a:t>
            </a:r>
            <a:endParaRPr sz="1500"/>
          </a:p>
          <a:p>
            <a:pPr indent="-316706" lvl="1" marL="914400" rtl="0" algn="l">
              <a:lnSpc>
                <a:spcPct val="150000"/>
              </a:lnSpc>
              <a:spcBef>
                <a:spcPts val="0"/>
              </a:spcBef>
              <a:spcAft>
                <a:spcPts val="0"/>
              </a:spcAft>
              <a:buSzPct val="100000"/>
              <a:buChar char="○"/>
            </a:pPr>
            <a:r>
              <a:rPr lang="en" sz="1500"/>
              <a:t>60.2  Million records as of April 21st, 2022</a:t>
            </a:r>
            <a:endParaRPr sz="1500"/>
          </a:p>
          <a:p>
            <a:pPr indent="-316706" lvl="1" marL="914400" rtl="0" algn="l">
              <a:lnSpc>
                <a:spcPct val="150000"/>
              </a:lnSpc>
              <a:spcBef>
                <a:spcPts val="0"/>
              </a:spcBef>
              <a:spcAft>
                <a:spcPts val="0"/>
              </a:spcAft>
              <a:buSzPct val="100000"/>
              <a:buChar char="○"/>
            </a:pPr>
            <a:r>
              <a:rPr lang="en" sz="1500"/>
              <a:t>25 GB in raw csv format, (compressed to 450 MB parquet file)</a:t>
            </a:r>
            <a:endParaRPr sz="1500"/>
          </a:p>
          <a:p>
            <a:pPr indent="-316706" lvl="1" marL="914400" rtl="0" algn="l">
              <a:lnSpc>
                <a:spcPct val="150000"/>
              </a:lnSpc>
              <a:spcBef>
                <a:spcPts val="0"/>
              </a:spcBef>
              <a:spcAft>
                <a:spcPts val="0"/>
              </a:spcAft>
              <a:buSzPct val="100000"/>
              <a:buChar char="○"/>
            </a:pPr>
            <a:r>
              <a:rPr lang="en" sz="1500"/>
              <a:t>13 features within the dataset</a:t>
            </a:r>
            <a:endParaRPr sz="1500"/>
          </a:p>
        </p:txBody>
      </p:sp>
      <p:pic>
        <p:nvPicPr>
          <p:cNvPr id="178" name="Google Shape;178;p19"/>
          <p:cNvPicPr preferRelativeResize="0"/>
          <p:nvPr/>
        </p:nvPicPr>
        <p:blipFill>
          <a:blip r:embed="rId3">
            <a:alphaModFix/>
          </a:blip>
          <a:stretch>
            <a:fillRect/>
          </a:stretch>
        </p:blipFill>
        <p:spPr>
          <a:xfrm>
            <a:off x="457200" y="3459861"/>
            <a:ext cx="8229601" cy="966978"/>
          </a:xfrm>
          <a:prstGeom prst="rect">
            <a:avLst/>
          </a:prstGeom>
          <a:noFill/>
          <a:ln>
            <a:noFill/>
          </a:ln>
        </p:spPr>
      </p:pic>
      <p:sp>
        <p:nvSpPr>
          <p:cNvPr id="179" name="Google Shape;17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System</a:t>
            </a:r>
            <a:endParaRPr/>
          </a:p>
        </p:txBody>
      </p:sp>
      <p:sp>
        <p:nvSpPr>
          <p:cNvPr id="185" name="Google Shape;185;p20"/>
          <p:cNvSpPr txBox="1"/>
          <p:nvPr>
            <p:ph idx="1" type="body"/>
          </p:nvPr>
        </p:nvSpPr>
        <p:spPr>
          <a:xfrm>
            <a:off x="1297500" y="1045275"/>
            <a:ext cx="7038900" cy="3830400"/>
          </a:xfrm>
          <a:prstGeom prst="rect">
            <a:avLst/>
          </a:prstGeom>
        </p:spPr>
        <p:txBody>
          <a:bodyPr anchorCtr="0" anchor="ctr"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Databricks</a:t>
            </a:r>
            <a:endParaRPr sz="1500"/>
          </a:p>
          <a:p>
            <a:pPr indent="-323850" lvl="1" marL="914400" rtl="0" algn="l">
              <a:lnSpc>
                <a:spcPct val="150000"/>
              </a:lnSpc>
              <a:spcBef>
                <a:spcPts val="0"/>
              </a:spcBef>
              <a:spcAft>
                <a:spcPts val="0"/>
              </a:spcAft>
              <a:buSzPts val="1500"/>
              <a:buChar char="○"/>
            </a:pPr>
            <a:r>
              <a:rPr lang="en" sz="1500"/>
              <a:t>Collaborative platform to run models on</a:t>
            </a:r>
            <a:endParaRPr sz="1500"/>
          </a:p>
          <a:p>
            <a:pPr indent="-323850" lvl="0" marL="457200" rtl="0" algn="l">
              <a:lnSpc>
                <a:spcPct val="150000"/>
              </a:lnSpc>
              <a:spcBef>
                <a:spcPts val="0"/>
              </a:spcBef>
              <a:spcAft>
                <a:spcPts val="0"/>
              </a:spcAft>
              <a:buSzPts val="1500"/>
              <a:buChar char="●"/>
            </a:pPr>
            <a:r>
              <a:rPr lang="en" sz="1500"/>
              <a:t>Apache Spark</a:t>
            </a:r>
            <a:endParaRPr sz="1500"/>
          </a:p>
          <a:p>
            <a:pPr indent="-323850" lvl="1" marL="914400" rtl="0" algn="l">
              <a:lnSpc>
                <a:spcPct val="150000"/>
              </a:lnSpc>
              <a:spcBef>
                <a:spcPts val="0"/>
              </a:spcBef>
              <a:spcAft>
                <a:spcPts val="0"/>
              </a:spcAft>
              <a:buSzPts val="1500"/>
              <a:buChar char="○"/>
            </a:pPr>
            <a:r>
              <a:rPr lang="en" sz="1500"/>
              <a:t>Used within collaborative Databricks to make predictive models</a:t>
            </a:r>
            <a:endParaRPr sz="1500"/>
          </a:p>
          <a:p>
            <a:pPr indent="-323850" lvl="0" marL="457200" rtl="0" algn="l">
              <a:lnSpc>
                <a:spcPct val="150000"/>
              </a:lnSpc>
              <a:spcBef>
                <a:spcPts val="0"/>
              </a:spcBef>
              <a:spcAft>
                <a:spcPts val="0"/>
              </a:spcAft>
              <a:buSzPts val="1500"/>
              <a:buChar char="●"/>
            </a:pPr>
            <a:r>
              <a:rPr lang="en" sz="1500"/>
              <a:t>Spark MLlib</a:t>
            </a:r>
            <a:endParaRPr sz="1500"/>
          </a:p>
          <a:p>
            <a:pPr indent="-323850" lvl="1" marL="914400" rtl="0" algn="l">
              <a:lnSpc>
                <a:spcPct val="150000"/>
              </a:lnSpc>
              <a:spcBef>
                <a:spcPts val="0"/>
              </a:spcBef>
              <a:spcAft>
                <a:spcPts val="0"/>
              </a:spcAft>
              <a:buSzPts val="1500"/>
              <a:buChar char="○"/>
            </a:pPr>
            <a:r>
              <a:rPr lang="en" sz="1500"/>
              <a:t>Machine learning library with Apache Spark used for:</a:t>
            </a:r>
            <a:endParaRPr sz="1500"/>
          </a:p>
          <a:p>
            <a:pPr indent="-323850" lvl="2" marL="1371600" rtl="0" algn="l">
              <a:lnSpc>
                <a:spcPct val="150000"/>
              </a:lnSpc>
              <a:spcBef>
                <a:spcPts val="0"/>
              </a:spcBef>
              <a:spcAft>
                <a:spcPts val="0"/>
              </a:spcAft>
              <a:buSzPts val="1500"/>
              <a:buChar char="■"/>
            </a:pPr>
            <a:r>
              <a:rPr lang="en" sz="1500"/>
              <a:t>Clustering</a:t>
            </a:r>
            <a:endParaRPr sz="1500"/>
          </a:p>
          <a:p>
            <a:pPr indent="-323850" lvl="2" marL="1371600" rtl="0" algn="l">
              <a:lnSpc>
                <a:spcPct val="150000"/>
              </a:lnSpc>
              <a:spcBef>
                <a:spcPts val="0"/>
              </a:spcBef>
              <a:spcAft>
                <a:spcPts val="0"/>
              </a:spcAft>
              <a:buSzPts val="1500"/>
              <a:buChar char="■"/>
            </a:pPr>
            <a:r>
              <a:rPr lang="en" sz="1500"/>
              <a:t>Regression</a:t>
            </a:r>
            <a:endParaRPr sz="1500"/>
          </a:p>
        </p:txBody>
      </p:sp>
      <p:sp>
        <p:nvSpPr>
          <p:cNvPr id="186" name="Google Shape;18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Experimental Results &amp; Analysis</a:t>
            </a:r>
            <a:endParaRPr/>
          </a:p>
        </p:txBody>
      </p:sp>
      <p:sp>
        <p:nvSpPr>
          <p:cNvPr id="192" name="Google Shape;192;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7500" lnSpcReduction="20000"/>
          </a:bodyPr>
          <a:lstStyle/>
          <a:p>
            <a:pPr indent="-302418" lvl="0" marL="457200" rtl="0" algn="l">
              <a:lnSpc>
                <a:spcPct val="200000"/>
              </a:lnSpc>
              <a:spcBef>
                <a:spcPts val="0"/>
              </a:spcBef>
              <a:spcAft>
                <a:spcPts val="0"/>
              </a:spcAft>
              <a:buSzPct val="100000"/>
              <a:buChar char="●"/>
            </a:pPr>
            <a:r>
              <a:rPr lang="en" sz="1500"/>
              <a:t>Techniques we started with:</a:t>
            </a:r>
            <a:endParaRPr sz="1500"/>
          </a:p>
          <a:p>
            <a:pPr indent="-302418" lvl="1" marL="914400" rtl="0" algn="l">
              <a:lnSpc>
                <a:spcPct val="200000"/>
              </a:lnSpc>
              <a:spcBef>
                <a:spcPts val="0"/>
              </a:spcBef>
              <a:spcAft>
                <a:spcPts val="0"/>
              </a:spcAft>
              <a:buSzPct val="100000"/>
              <a:buChar char="○"/>
            </a:pPr>
            <a:r>
              <a:rPr lang="en" sz="1500"/>
              <a:t>Started with clustering and Linear Regression</a:t>
            </a:r>
            <a:endParaRPr sz="1500"/>
          </a:p>
          <a:p>
            <a:pPr indent="-302418" lvl="1" marL="914400" rtl="0" algn="l">
              <a:lnSpc>
                <a:spcPct val="200000"/>
              </a:lnSpc>
              <a:spcBef>
                <a:spcPts val="0"/>
              </a:spcBef>
              <a:spcAft>
                <a:spcPts val="0"/>
              </a:spcAft>
              <a:buSzPct val="100000"/>
              <a:buChar char="○"/>
            </a:pPr>
            <a:r>
              <a:rPr lang="en" sz="1500"/>
              <a:t>Linear Regression too simple for project complexity, tried MARS Analysis</a:t>
            </a:r>
            <a:endParaRPr sz="1500"/>
          </a:p>
          <a:p>
            <a:pPr indent="-302418" lvl="1" marL="914400" rtl="0" algn="l">
              <a:lnSpc>
                <a:spcPct val="200000"/>
              </a:lnSpc>
              <a:spcBef>
                <a:spcPts val="0"/>
              </a:spcBef>
              <a:spcAft>
                <a:spcPts val="0"/>
              </a:spcAft>
              <a:buSzPct val="100000"/>
              <a:buChar char="○"/>
            </a:pPr>
            <a:r>
              <a:rPr lang="en" sz="1500"/>
              <a:t>Other Attempted Techniques:</a:t>
            </a:r>
            <a:endParaRPr sz="1500"/>
          </a:p>
          <a:p>
            <a:pPr indent="-302418" lvl="2" marL="1371600" rtl="0" algn="l">
              <a:lnSpc>
                <a:spcPct val="200000"/>
              </a:lnSpc>
              <a:spcBef>
                <a:spcPts val="0"/>
              </a:spcBef>
              <a:spcAft>
                <a:spcPts val="0"/>
              </a:spcAft>
              <a:buSzPct val="100000"/>
              <a:buChar char="■"/>
            </a:pPr>
            <a:r>
              <a:rPr lang="en" sz="1500"/>
              <a:t>Decision Trees, Association Rule Mining and Time-Series</a:t>
            </a:r>
            <a:endParaRPr sz="1500"/>
          </a:p>
          <a:p>
            <a:pPr indent="-302418" lvl="0" marL="457200" rtl="0" algn="l">
              <a:lnSpc>
                <a:spcPct val="200000"/>
              </a:lnSpc>
              <a:spcBef>
                <a:spcPts val="0"/>
              </a:spcBef>
              <a:spcAft>
                <a:spcPts val="0"/>
              </a:spcAft>
              <a:buSzPct val="100000"/>
              <a:buChar char="●"/>
            </a:pPr>
            <a:r>
              <a:rPr lang="en" sz="1500"/>
              <a:t>Final Outcome:</a:t>
            </a:r>
            <a:endParaRPr sz="1500"/>
          </a:p>
          <a:p>
            <a:pPr indent="-302418" lvl="1" marL="914400" rtl="0" algn="l">
              <a:lnSpc>
                <a:spcPct val="200000"/>
              </a:lnSpc>
              <a:spcBef>
                <a:spcPts val="0"/>
              </a:spcBef>
              <a:spcAft>
                <a:spcPts val="0"/>
              </a:spcAft>
              <a:buSzPct val="100000"/>
              <a:buChar char="○"/>
            </a:pPr>
            <a:r>
              <a:rPr lang="en" sz="1500"/>
              <a:t>Clustering and Time-Series performed exceptionally well for the data we have</a:t>
            </a:r>
            <a:endParaRPr sz="1500"/>
          </a:p>
          <a:p>
            <a:pPr indent="-302418" lvl="1" marL="914400" rtl="0" algn="l">
              <a:lnSpc>
                <a:spcPct val="200000"/>
              </a:lnSpc>
              <a:spcBef>
                <a:spcPts val="0"/>
              </a:spcBef>
              <a:spcAft>
                <a:spcPts val="0"/>
              </a:spcAft>
              <a:buSzPct val="100000"/>
              <a:buChar char="○"/>
            </a:pPr>
            <a:r>
              <a:rPr lang="en" sz="1500"/>
              <a:t>Not proper libraries available for Decision Trees and MARS</a:t>
            </a:r>
            <a:endParaRPr sz="1500"/>
          </a:p>
          <a:p>
            <a:pPr indent="-302418" lvl="1" marL="914400" rtl="0" algn="l">
              <a:lnSpc>
                <a:spcPct val="200000"/>
              </a:lnSpc>
              <a:spcBef>
                <a:spcPts val="0"/>
              </a:spcBef>
              <a:spcAft>
                <a:spcPts val="0"/>
              </a:spcAft>
              <a:buSzPct val="100000"/>
              <a:buChar char="○"/>
            </a:pPr>
            <a:r>
              <a:rPr lang="en" sz="1500"/>
              <a:t>MARS was not scalable to the  data, took too much of time to process</a:t>
            </a:r>
            <a:endParaRPr sz="1500"/>
          </a:p>
        </p:txBody>
      </p:sp>
      <p:sp>
        <p:nvSpPr>
          <p:cNvPr id="193" name="Google Shape;19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